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37" r:id="rId2"/>
  </p:sldMasterIdLst>
  <p:notesMasterIdLst>
    <p:notesMasterId r:id="rId20"/>
  </p:notesMasterIdLst>
  <p:sldIdLst>
    <p:sldId id="256" r:id="rId3"/>
    <p:sldId id="274" r:id="rId4"/>
    <p:sldId id="259" r:id="rId5"/>
    <p:sldId id="258" r:id="rId6"/>
    <p:sldId id="260" r:id="rId7"/>
    <p:sldId id="263" r:id="rId8"/>
    <p:sldId id="264" r:id="rId9"/>
    <p:sldId id="265" r:id="rId10"/>
    <p:sldId id="266" r:id="rId11"/>
    <p:sldId id="273" r:id="rId12"/>
    <p:sldId id="267" r:id="rId13"/>
    <p:sldId id="275" r:id="rId14"/>
    <p:sldId id="276" r:id="rId15"/>
    <p:sldId id="277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0000"/>
    <a:srgbClr val="2D2D2D"/>
    <a:srgbClr val="5F5F5F"/>
    <a:srgbClr val="E33244"/>
    <a:srgbClr val="CE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6" autoAdjust="0"/>
    <p:restoredTop sz="91460" autoAdjust="0"/>
  </p:normalViewPr>
  <p:slideViewPr>
    <p:cSldViewPr snapToGrid="0">
      <p:cViewPr varScale="1">
        <p:scale>
          <a:sx n="89" d="100"/>
          <a:sy n="89" d="100"/>
        </p:scale>
        <p:origin x="176" y="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19A2F-E63A-1841-A0B0-69FD63B85398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26034-73B5-034C-B7E6-A54AB1285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26034-73B5-034C-B7E6-A54AB1285A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7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3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cheal\AppData\Local\Microsoft\Windows\Temporary Internet Files\Content.Outlook\HXUS6SLM\Siemens_girls_PPT (6)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480"/>
            <a:ext cx="9144000" cy="42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gray">
          <a:xfrm>
            <a:off x="250825" y="4233498"/>
            <a:ext cx="8893175" cy="1485567"/>
          </a:xfrm>
          <a:solidFill>
            <a:srgbClr val="AF235F"/>
          </a:solidFill>
        </p:spPr>
        <p:txBody>
          <a:bodyPr wrap="square"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 bwMode="gray">
          <a:xfrm>
            <a:off x="250825" y="3840416"/>
            <a:ext cx="8893175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9750" y="0"/>
            <a:ext cx="1728000" cy="967833"/>
          </a:xfrm>
          <a:prstGeom prst="rect">
            <a:avLst/>
          </a:prstGeom>
        </p:spPr>
      </p:pic>
      <p:sp>
        <p:nvSpPr>
          <p:cNvPr id="10" name="cdtText Box 133 Id1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61658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dirty="0">
                <a:solidFill>
                  <a:srgbClr val="AF235F"/>
                </a:solidFill>
              </a:rPr>
              <a:t>Restricted © Siemens AG 2015</a:t>
            </a:r>
            <a:r>
              <a:rPr lang="en-US" sz="1000" b="1" baseline="0" dirty="0">
                <a:solidFill>
                  <a:srgbClr val="AF235F"/>
                </a:solidFill>
              </a:rPr>
              <a:t> </a:t>
            </a:r>
            <a:r>
              <a:rPr lang="en-US" sz="1000" b="1" dirty="0">
                <a:solidFill>
                  <a:srgbClr val="AF235F"/>
                </a:solidFill>
              </a:rPr>
              <a:t> All rights reserved.</a:t>
            </a:r>
          </a:p>
        </p:txBody>
      </p:sp>
      <p:sp>
        <p:nvSpPr>
          <p:cNvPr id="2" name="cdtText Box 133 Id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56325" y="6165850"/>
            <a:ext cx="29876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396000" bIns="0" anchor="ctr"/>
          <a:lstStyle/>
          <a:p>
            <a:pPr algn="r"/>
            <a:r>
              <a:rPr lang="en-US" sz="1000" b="1" dirty="0">
                <a:solidFill>
                  <a:srgbClr val="000000"/>
                </a:solidFill>
              </a:rPr>
              <a:t>siemens.co.uk/education</a:t>
            </a:r>
          </a:p>
        </p:txBody>
      </p:sp>
      <p:sp>
        <p:nvSpPr>
          <p:cNvPr id="15" name="cdtText Box 101 Id1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058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3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5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92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4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0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8881533" cy="1268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39751" y="1412875"/>
            <a:ext cx="8208963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5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00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39750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>
                <a:solidFill>
                  <a:schemeClr val="tx1"/>
                </a:solidFill>
              </a:defRPr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/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716463" y="1412875"/>
            <a:ext cx="403225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noProof="0" dirty="0" smtClean="0">
                <a:solidFill>
                  <a:schemeClr val="tx1"/>
                </a:solidFill>
              </a:defRPr>
            </a:lvl2pPr>
            <a:lvl3pPr>
              <a:defRPr lang="de-DE" noProof="0" dirty="0" smtClean="0">
                <a:solidFill>
                  <a:schemeClr val="tx1"/>
                </a:solidFill>
              </a:defRPr>
            </a:lvl3pPr>
            <a:lvl4pPr>
              <a:defRPr lang="de-DE" noProof="0" dirty="0" smtClean="0">
                <a:solidFill>
                  <a:schemeClr val="tx1"/>
                </a:solidFill>
              </a:defRPr>
            </a:lvl4pPr>
            <a:lvl5pPr>
              <a:defRPr lang="de-DE" noProof="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39750" y="1412875"/>
            <a:ext cx="2592000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276000" y="1412875"/>
            <a:ext cx="273586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156325" y="1412875"/>
            <a:ext cx="2592388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9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9228B-30A4-D246-BB5D-71354E7AA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2" y="381000"/>
            <a:ext cx="3586541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10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064">
          <p15:clr>
            <a:srgbClr val="FBAE40"/>
          </p15:clr>
        </p15:guide>
        <p15:guide id="3" pos="2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2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7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26" Type="http://schemas.openxmlformats.org/officeDocument/2006/relationships/tags" Target="../tags/tag2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34" Type="http://schemas.openxmlformats.org/officeDocument/2006/relationships/image" Target="../media/image2.png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tags" Target="../tags/tag20.xml"/><Relationship Id="rId33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29" Type="http://schemas.openxmlformats.org/officeDocument/2006/relationships/tags" Target="../tags/tag24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24" Type="http://schemas.openxmlformats.org/officeDocument/2006/relationships/tags" Target="../tags/tag19.xml"/><Relationship Id="rId32" Type="http://schemas.openxmlformats.org/officeDocument/2006/relationships/tags" Target="../tags/tag27.xml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tags" Target="../tags/tag18.xml"/><Relationship Id="rId28" Type="http://schemas.openxmlformats.org/officeDocument/2006/relationships/tags" Target="../tags/tag23.xml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31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Relationship Id="rId27" Type="http://schemas.openxmlformats.org/officeDocument/2006/relationships/tags" Target="../tags/tag22.xml"/><Relationship Id="rId30" Type="http://schemas.openxmlformats.org/officeDocument/2006/relationships/tags" Target="../tags/tag25.xml"/><Relationship Id="rId8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0" y="0"/>
            <a:ext cx="9144000" cy="1268413"/>
          </a:xfrm>
          <a:prstGeom prst="rect">
            <a:avLst/>
          </a:prstGeom>
          <a:solidFill>
            <a:srgbClr val="AF23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 dirty="0"/>
          </a:p>
        </p:txBody>
      </p:sp>
      <p:sp>
        <p:nvSpPr>
          <p:cNvPr id="9" name="cdtText Box 133 Id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6360591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r>
              <a:rPr lang="en-US" sz="1000" b="1" dirty="0">
                <a:solidFill>
                  <a:srgbClr val="AF235F"/>
                </a:solidFill>
              </a:rPr>
              <a:t>Restricted © Siemens AG 2015 All rights reserved.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539751" y="1412875"/>
            <a:ext cx="8208963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cdtPicture 10 Id11" descr="SIE_Logo_Layer_Petrol_RGB_A3_76mm.w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7308851" y="0"/>
            <a:ext cx="1439863" cy="806452"/>
          </a:xfrm>
          <a:prstGeom prst="rect">
            <a:avLst/>
          </a:prstGeom>
        </p:spPr>
      </p:pic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10"/>
            </p:custDataLst>
          </p:nvPr>
        </p:nvSpPr>
        <p:spPr bwMode="auto">
          <a:xfrm>
            <a:off x="0" y="0"/>
            <a:ext cx="8949267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A8EAB0F-708A-DC4B-970A-AD2DBD30FEDE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057" y="110767"/>
            <a:ext cx="1398182" cy="37838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3052F2-A1EE-284B-9E28-BD994AF7D204}"/>
              </a:ext>
            </a:extLst>
          </p:cNvPr>
          <p:cNvCxnSpPr/>
          <p:nvPr userDrawn="1"/>
        </p:nvCxnSpPr>
        <p:spPr>
          <a:xfrm>
            <a:off x="0" y="533399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1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dk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A0A5C-72ED-1049-B578-748043FF71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057" y="110767"/>
            <a:ext cx="1398182" cy="37838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11EDC6-D22E-7A46-A0A6-4EA6FEB688B7}"/>
              </a:ext>
            </a:extLst>
          </p:cNvPr>
          <p:cNvCxnSpPr/>
          <p:nvPr/>
        </p:nvCxnSpPr>
        <p:spPr>
          <a:xfrm>
            <a:off x="0" y="533399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4D3943-2648-594D-9D4A-459E2BFCCF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057" y="110767"/>
            <a:ext cx="1398182" cy="37838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6D7FB2-729C-1C4C-813C-957C42A9395E}"/>
              </a:ext>
            </a:extLst>
          </p:cNvPr>
          <p:cNvCxnSpPr/>
          <p:nvPr/>
        </p:nvCxnSpPr>
        <p:spPr>
          <a:xfrm>
            <a:off x="0" y="533399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90E7-47BA-2D4E-B456-51ABE49E9BE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057" y="110767"/>
            <a:ext cx="1398182" cy="3783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4BD648-B70C-1846-B9C0-9277F81750A4}"/>
              </a:ext>
            </a:extLst>
          </p:cNvPr>
          <p:cNvCxnSpPr/>
          <p:nvPr userDrawn="1"/>
        </p:nvCxnSpPr>
        <p:spPr>
          <a:xfrm>
            <a:off x="0" y="533399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80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svg"/><Relationship Id="rId7" Type="http://schemas.openxmlformats.org/officeDocument/2006/relationships/image" Target="../media/image5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39.png"/><Relationship Id="rId9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pubmed.ncbi.nlm.nih.gov/5492997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hyperlink" Target="https://en.wikipedia.org/wiki/PMID_(identifier)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hyperlink" Target="https://doi.org/10.1016%2F0022-5193%2870%2990109-8" TargetMode="External"/><Relationship Id="rId5" Type="http://schemas.openxmlformats.org/officeDocument/2006/relationships/image" Target="../media/image9.svg"/><Relationship Id="rId10" Type="http://schemas.openxmlformats.org/officeDocument/2006/relationships/hyperlink" Target="https://en.wikipedia.org/wiki/Doi_(identifier)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Journal_of_Theoretical_Biolog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0825" y="4233498"/>
            <a:ext cx="8893175" cy="1362457"/>
          </a:xfrm>
          <a:solidFill>
            <a:srgbClr val="CE0026"/>
          </a:solidFill>
        </p:spPr>
        <p:txBody>
          <a:bodyPr/>
          <a:lstStyle/>
          <a:p>
            <a:r>
              <a:rPr lang="en-US" sz="3600" b="0" dirty="0">
                <a:latin typeface="Arial Rounded MT Bold" panose="020F0704030504030204" pitchFamily="34" charset="77"/>
              </a:rPr>
              <a:t>Iterative reconstruction in low dose CT with Artificial Neural Network</a:t>
            </a:r>
            <a:endParaRPr lang="en-US" sz="3600" dirty="0">
              <a:latin typeface="Arial Rounded MT Bold" panose="020F0704030504030204" pitchFamily="34" charset="77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50825" y="5719065"/>
            <a:ext cx="8893175" cy="393082"/>
          </a:xfrm>
        </p:spPr>
        <p:txBody>
          <a:bodyPr/>
          <a:lstStyle/>
          <a:p>
            <a:pPr algn="r"/>
            <a:r>
              <a:rPr lang="en-US" dirty="0"/>
              <a:t>By, </a:t>
            </a:r>
            <a:r>
              <a:rPr lang="en-US" dirty="0" err="1"/>
              <a:t>Harshitha</a:t>
            </a:r>
            <a:r>
              <a:rPr lang="en-US" dirty="0"/>
              <a:t> </a:t>
            </a:r>
            <a:r>
              <a:rPr lang="en-US" dirty="0" err="1"/>
              <a:t>Govindaraju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D83016-D2AD-0144-AF8E-33FCEA887F52}"/>
              </a:ext>
            </a:extLst>
          </p:cNvPr>
          <p:cNvSpPr/>
          <p:nvPr/>
        </p:nvSpPr>
        <p:spPr bwMode="auto">
          <a:xfrm>
            <a:off x="651510" y="331470"/>
            <a:ext cx="1268730" cy="297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2C83-F741-2845-B746-FA2D1D559E71}"/>
              </a:ext>
            </a:extLst>
          </p:cNvPr>
          <p:cNvSpPr/>
          <p:nvPr/>
        </p:nvSpPr>
        <p:spPr bwMode="auto">
          <a:xfrm>
            <a:off x="457200" y="6229350"/>
            <a:ext cx="3223260" cy="3886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6AEFF-819A-ED47-A83C-DA0842667FAB}"/>
              </a:ext>
            </a:extLst>
          </p:cNvPr>
          <p:cNvSpPr/>
          <p:nvPr/>
        </p:nvSpPr>
        <p:spPr bwMode="auto">
          <a:xfrm>
            <a:off x="7109460" y="6229350"/>
            <a:ext cx="1783080" cy="3886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FC26570-D1B0-654D-BCA6-4EEDCF5C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34929"/>
            <a:ext cx="2620776" cy="610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7BE700-D690-AB43-B8B5-43B59BA4966A}"/>
              </a:ext>
            </a:extLst>
          </p:cNvPr>
          <p:cNvSpPr/>
          <p:nvPr/>
        </p:nvSpPr>
        <p:spPr bwMode="auto">
          <a:xfrm rot="21364852">
            <a:off x="7510972" y="1426323"/>
            <a:ext cx="572390" cy="2852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43F82-9320-3B4E-B13F-11EF7E5004C3}"/>
              </a:ext>
            </a:extLst>
          </p:cNvPr>
          <p:cNvSpPr txBox="1"/>
          <p:nvPr/>
        </p:nvSpPr>
        <p:spPr>
          <a:xfrm>
            <a:off x="5653826" y="6190713"/>
            <a:ext cx="3385607" cy="585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Instructor : Dr. Nada N. Boustany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Course : Bioimaging Methods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2002-D991-284B-B314-15264A9A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6484"/>
            <a:ext cx="8229600" cy="808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Other Algebraic Reconstruction Methods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6251D6-8F41-8E4C-8B6B-4FE24A12BCF1}"/>
              </a:ext>
            </a:extLst>
          </p:cNvPr>
          <p:cNvSpPr/>
          <p:nvPr/>
        </p:nvSpPr>
        <p:spPr>
          <a:xfrm>
            <a:off x="457200" y="2260758"/>
            <a:ext cx="8229600" cy="1360170"/>
          </a:xfrm>
          <a:prstGeom prst="roundRect">
            <a:avLst>
              <a:gd name="adj" fmla="val 10000"/>
            </a:avLst>
          </a:prstGeom>
          <a:solidFill>
            <a:srgbClr val="E33244">
              <a:alpha val="44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Drawing Compass">
            <a:extLst>
              <a:ext uri="{FF2B5EF4-FFF2-40B4-BE49-F238E27FC236}">
                <a16:creationId xmlns:a16="http://schemas.microsoft.com/office/drawing/2014/main" id="{952213F8-9EAE-5641-8127-BDF50C3C0FC2}"/>
              </a:ext>
            </a:extLst>
          </p:cNvPr>
          <p:cNvSpPr/>
          <p:nvPr/>
        </p:nvSpPr>
        <p:spPr>
          <a:xfrm>
            <a:off x="868651" y="2566796"/>
            <a:ext cx="748093" cy="748093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BBADB68-207A-414F-A9AB-9BFB65369343}"/>
              </a:ext>
            </a:extLst>
          </p:cNvPr>
          <p:cNvSpPr/>
          <p:nvPr/>
        </p:nvSpPr>
        <p:spPr>
          <a:xfrm>
            <a:off x="2028196" y="2260758"/>
            <a:ext cx="6658603" cy="1360170"/>
          </a:xfrm>
          <a:custGeom>
            <a:avLst/>
            <a:gdLst>
              <a:gd name="connsiteX0" fmla="*/ 0 w 6658603"/>
              <a:gd name="connsiteY0" fmla="*/ 0 h 1360170"/>
              <a:gd name="connsiteX1" fmla="*/ 6658603 w 6658603"/>
              <a:gd name="connsiteY1" fmla="*/ 0 h 1360170"/>
              <a:gd name="connsiteX2" fmla="*/ 6658603 w 6658603"/>
              <a:gd name="connsiteY2" fmla="*/ 1360170 h 1360170"/>
              <a:gd name="connsiteX3" fmla="*/ 0 w 6658603"/>
              <a:gd name="connsiteY3" fmla="*/ 1360170 h 1360170"/>
              <a:gd name="connsiteX4" fmla="*/ 0 w 6658603"/>
              <a:gd name="connsiteY4" fmla="*/ 0 h 13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8603" h="1360170">
                <a:moveTo>
                  <a:pt x="0" y="0"/>
                </a:moveTo>
                <a:lnTo>
                  <a:pt x="6658603" y="0"/>
                </a:lnTo>
                <a:lnTo>
                  <a:pt x="6658603" y="1360170"/>
                </a:lnTo>
                <a:lnTo>
                  <a:pt x="0" y="1360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951" tIns="143951" rIns="143951" bIns="14395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ART – updates only a single measurement with iteration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01975-E627-B040-9449-63471D10F6DA}"/>
              </a:ext>
            </a:extLst>
          </p:cNvPr>
          <p:cNvSpPr/>
          <p:nvPr/>
        </p:nvSpPr>
        <p:spPr>
          <a:xfrm>
            <a:off x="457200" y="3960971"/>
            <a:ext cx="8229600" cy="1360170"/>
          </a:xfrm>
          <a:prstGeom prst="roundRect">
            <a:avLst>
              <a:gd name="adj" fmla="val 10000"/>
            </a:avLst>
          </a:prstGeom>
          <a:solidFill>
            <a:srgbClr val="E33244">
              <a:alpha val="42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Presentation with Pie Chart">
            <a:extLst>
              <a:ext uri="{FF2B5EF4-FFF2-40B4-BE49-F238E27FC236}">
                <a16:creationId xmlns:a16="http://schemas.microsoft.com/office/drawing/2014/main" id="{E6984369-3378-AF44-9055-5B7D21A4147A}"/>
              </a:ext>
            </a:extLst>
          </p:cNvPr>
          <p:cNvSpPr/>
          <p:nvPr/>
        </p:nvSpPr>
        <p:spPr>
          <a:xfrm>
            <a:off x="868651" y="4267009"/>
            <a:ext cx="748093" cy="748093"/>
          </a:xfrm>
          <a:prstGeom prst="rect">
            <a:avLst/>
          </a:prstGeom>
          <a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1664EAE-AD47-3C42-9D5D-DE0EFAF90276}"/>
              </a:ext>
            </a:extLst>
          </p:cNvPr>
          <p:cNvSpPr/>
          <p:nvPr/>
        </p:nvSpPr>
        <p:spPr>
          <a:xfrm>
            <a:off x="2028196" y="3960971"/>
            <a:ext cx="6658603" cy="1360170"/>
          </a:xfrm>
          <a:custGeom>
            <a:avLst/>
            <a:gdLst>
              <a:gd name="connsiteX0" fmla="*/ 0 w 6658603"/>
              <a:gd name="connsiteY0" fmla="*/ 0 h 1360170"/>
              <a:gd name="connsiteX1" fmla="*/ 6658603 w 6658603"/>
              <a:gd name="connsiteY1" fmla="*/ 0 h 1360170"/>
              <a:gd name="connsiteX2" fmla="*/ 6658603 w 6658603"/>
              <a:gd name="connsiteY2" fmla="*/ 1360170 h 1360170"/>
              <a:gd name="connsiteX3" fmla="*/ 0 w 6658603"/>
              <a:gd name="connsiteY3" fmla="*/ 1360170 h 1360170"/>
              <a:gd name="connsiteX4" fmla="*/ 0 w 6658603"/>
              <a:gd name="connsiteY4" fmla="*/ 0 h 13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8603" h="1360170">
                <a:moveTo>
                  <a:pt x="0" y="0"/>
                </a:moveTo>
                <a:lnTo>
                  <a:pt x="6658603" y="0"/>
                </a:lnTo>
                <a:lnTo>
                  <a:pt x="6658603" y="1360170"/>
                </a:lnTo>
                <a:lnTo>
                  <a:pt x="0" y="1360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951" tIns="143951" rIns="143951" bIns="14395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SART – updates all measurements of a single projection in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3039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B9E7-05DD-E64D-8632-445FCEE2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64" y="-137374"/>
            <a:ext cx="2286000" cy="808038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Advantages</a:t>
            </a:r>
          </a:p>
        </p:txBody>
      </p:sp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A7FC70DF-5B2A-7843-A8AC-70A08473A6BD}"/>
              </a:ext>
            </a:extLst>
          </p:cNvPr>
          <p:cNvSpPr/>
          <p:nvPr/>
        </p:nvSpPr>
        <p:spPr>
          <a:xfrm>
            <a:off x="534981" y="1160058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FC5B0A3-5380-284E-8953-5889EFDA8CC4}"/>
              </a:ext>
            </a:extLst>
          </p:cNvPr>
          <p:cNvSpPr/>
          <p:nvPr/>
        </p:nvSpPr>
        <p:spPr>
          <a:xfrm>
            <a:off x="1719609" y="1494728"/>
            <a:ext cx="1694531" cy="698994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>
                <a:solidFill>
                  <a:schemeClr val="tx1"/>
                </a:solidFill>
              </a:rPr>
              <a:t>Reduced noise with no impact on spatial or contrast resolution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5A661E29-2096-584F-AEE9-3C7675A8B743}"/>
              </a:ext>
            </a:extLst>
          </p:cNvPr>
          <p:cNvSpPr/>
          <p:nvPr/>
        </p:nvSpPr>
        <p:spPr>
          <a:xfrm>
            <a:off x="534981" y="2840219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Database">
            <a:extLst>
              <a:ext uri="{FF2B5EF4-FFF2-40B4-BE49-F238E27FC236}">
                <a16:creationId xmlns:a16="http://schemas.microsoft.com/office/drawing/2014/main" id="{0354C98B-4B36-474E-8443-B86652AE1D96}"/>
              </a:ext>
            </a:extLst>
          </p:cNvPr>
          <p:cNvSpPr/>
          <p:nvPr/>
        </p:nvSpPr>
        <p:spPr>
          <a:xfrm>
            <a:off x="755268" y="3060508"/>
            <a:ext cx="593085" cy="593085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9758F3B-FF2B-E647-8975-F8E46F9E8D35}"/>
              </a:ext>
            </a:extLst>
          </p:cNvPr>
          <p:cNvSpPr/>
          <p:nvPr/>
        </p:nvSpPr>
        <p:spPr>
          <a:xfrm>
            <a:off x="1728626" y="3157534"/>
            <a:ext cx="1694531" cy="698994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>
                <a:solidFill>
                  <a:schemeClr val="tx1"/>
                </a:solidFill>
              </a:rPr>
              <a:t>Optimal reconstruction with limited data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CD4DCD51-4D79-9F49-8C99-DF6A7DA24EF1}"/>
              </a:ext>
            </a:extLst>
          </p:cNvPr>
          <p:cNvSpPr/>
          <p:nvPr/>
        </p:nvSpPr>
        <p:spPr>
          <a:xfrm>
            <a:off x="514600" y="4617405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 descr="Maze">
            <a:extLst>
              <a:ext uri="{FF2B5EF4-FFF2-40B4-BE49-F238E27FC236}">
                <a16:creationId xmlns:a16="http://schemas.microsoft.com/office/drawing/2014/main" id="{762349D0-1252-324F-81F1-84C9C4D41A25}"/>
              </a:ext>
            </a:extLst>
          </p:cNvPr>
          <p:cNvSpPr/>
          <p:nvPr/>
        </p:nvSpPr>
        <p:spPr>
          <a:xfrm>
            <a:off x="734888" y="4837694"/>
            <a:ext cx="593085" cy="593085"/>
          </a:xfrm>
          <a:prstGeom prst="rect">
            <a:avLst/>
          </a:prstGeom>
          <a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76DF3C-73D9-0949-B680-9371AAC829DA}"/>
              </a:ext>
            </a:extLst>
          </p:cNvPr>
          <p:cNvSpPr/>
          <p:nvPr/>
        </p:nvSpPr>
        <p:spPr>
          <a:xfrm>
            <a:off x="1768551" y="4784739"/>
            <a:ext cx="1694531" cy="698994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>
                <a:solidFill>
                  <a:schemeClr val="tx1"/>
                </a:solidFill>
              </a:rPr>
              <a:t>Can overcome problems when projection data are not distributed uniformly in angles</a:t>
            </a:r>
          </a:p>
        </p:txBody>
      </p:sp>
      <p:pic>
        <p:nvPicPr>
          <p:cNvPr id="6" name="Graphic 5" descr="Braille">
            <a:extLst>
              <a:ext uri="{FF2B5EF4-FFF2-40B4-BE49-F238E27FC236}">
                <a16:creationId xmlns:a16="http://schemas.microsoft.com/office/drawing/2014/main" id="{E27A6D3A-66C7-2149-8DED-FE3EF9E9E27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163" y="1336240"/>
            <a:ext cx="681300" cy="681300"/>
          </a:xfrm>
          <a:prstGeom prst="rect">
            <a:avLst/>
          </a:prstGeom>
        </p:spPr>
      </p:pic>
      <p:pic>
        <p:nvPicPr>
          <p:cNvPr id="31" name="Picture 30" descr="A picture containing photo, white, device, black&#10;&#10;Description automatically generated">
            <a:extLst>
              <a:ext uri="{FF2B5EF4-FFF2-40B4-BE49-F238E27FC236}">
                <a16:creationId xmlns:a16="http://schemas.microsoft.com/office/drawing/2014/main" id="{D174CAC4-915D-FF4B-BE30-64CAD851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80" y="1160058"/>
            <a:ext cx="5114784" cy="238350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09674E8-2C4F-D54E-8570-42C3DD258C08}"/>
              </a:ext>
            </a:extLst>
          </p:cNvPr>
          <p:cNvSpPr/>
          <p:nvPr/>
        </p:nvSpPr>
        <p:spPr>
          <a:xfrm>
            <a:off x="22906" y="6530513"/>
            <a:ext cx="9121094" cy="22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50" dirty="0"/>
              <a:t>1. Iterative Reconstruction in CT: What Does It Do? How Can I Use It? William P. Shuman, MD, FACR, FSCBTMR, FSCCT University of Washington School of Medicine, Seattle, WA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5ABDDF9-9EA4-9E4F-B324-599AC985C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65515"/>
              </p:ext>
            </p:extLst>
          </p:nvPr>
        </p:nvGraphicFramePr>
        <p:xfrm>
          <a:off x="3976858" y="3884829"/>
          <a:ext cx="485962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814">
                  <a:extLst>
                    <a:ext uri="{9D8B030D-6E8A-4147-A177-3AD203B41FA5}">
                      <a16:colId xmlns:a16="http://schemas.microsoft.com/office/drawing/2014/main" val="3842886667"/>
                    </a:ext>
                  </a:extLst>
                </a:gridCol>
                <a:gridCol w="2429814">
                  <a:extLst>
                    <a:ext uri="{9D8B030D-6E8A-4147-A177-3AD203B41FA5}">
                      <a16:colId xmlns:a16="http://schemas.microsoft.com/office/drawing/2014/main" val="2728464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(a) FBP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(b)IR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01956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noise expressed as the standard deviation of the attenuation (HU)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9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69CC-A4FC-BC43-A130-DCB87B7E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267" y="0"/>
            <a:ext cx="2264270" cy="567632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074615-E184-ED40-915F-ABB368442293}"/>
              </a:ext>
            </a:extLst>
          </p:cNvPr>
          <p:cNvSpPr/>
          <p:nvPr/>
        </p:nvSpPr>
        <p:spPr>
          <a:xfrm>
            <a:off x="4982709" y="5821275"/>
            <a:ext cx="593085" cy="593085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3217E531-101A-7B41-8BDF-A8DBA6B191E4}"/>
              </a:ext>
            </a:extLst>
          </p:cNvPr>
          <p:cNvSpPr/>
          <p:nvPr/>
        </p:nvSpPr>
        <p:spPr>
          <a:xfrm>
            <a:off x="431442" y="1147182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 descr="Needle">
            <a:extLst>
              <a:ext uri="{FF2B5EF4-FFF2-40B4-BE49-F238E27FC236}">
                <a16:creationId xmlns:a16="http://schemas.microsoft.com/office/drawing/2014/main" id="{25D098E7-91D8-314C-A76F-960DDB412C32}"/>
              </a:ext>
            </a:extLst>
          </p:cNvPr>
          <p:cNvSpPr/>
          <p:nvPr/>
        </p:nvSpPr>
        <p:spPr>
          <a:xfrm>
            <a:off x="651731" y="1367471"/>
            <a:ext cx="593085" cy="593085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540686B-702E-5E42-AE56-02803D7C9B91}"/>
              </a:ext>
            </a:extLst>
          </p:cNvPr>
          <p:cNvSpPr/>
          <p:nvPr/>
        </p:nvSpPr>
        <p:spPr>
          <a:xfrm>
            <a:off x="1685395" y="1469143"/>
            <a:ext cx="1694531" cy="333900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/>
              <a:t>Reduction in patient radiation dose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8F4DEA3E-0525-0C43-BBC3-97F4D5C1FAB1}"/>
              </a:ext>
            </a:extLst>
          </p:cNvPr>
          <p:cNvSpPr/>
          <p:nvPr/>
        </p:nvSpPr>
        <p:spPr>
          <a:xfrm>
            <a:off x="431442" y="2472052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Radioactive">
            <a:extLst>
              <a:ext uri="{FF2B5EF4-FFF2-40B4-BE49-F238E27FC236}">
                <a16:creationId xmlns:a16="http://schemas.microsoft.com/office/drawing/2014/main" id="{4B696A78-683C-9447-929B-8989E8680379}"/>
              </a:ext>
            </a:extLst>
          </p:cNvPr>
          <p:cNvSpPr/>
          <p:nvPr/>
        </p:nvSpPr>
        <p:spPr>
          <a:xfrm>
            <a:off x="651731" y="2692341"/>
            <a:ext cx="593085" cy="593085"/>
          </a:xfrm>
          <a:prstGeom prst="rect">
            <a:avLst/>
          </a:prstGeom>
          <a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2E5C8D-5300-A74B-9598-AF6F03D7B83A}"/>
              </a:ext>
            </a:extLst>
          </p:cNvPr>
          <p:cNvSpPr/>
          <p:nvPr/>
        </p:nvSpPr>
        <p:spPr>
          <a:xfrm>
            <a:off x="1685393" y="2833136"/>
            <a:ext cx="1694531" cy="698994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/>
              <a:t>Lower radiation exposure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6E56B966-8A34-3042-92E5-364560A99149}"/>
              </a:ext>
            </a:extLst>
          </p:cNvPr>
          <p:cNvSpPr/>
          <p:nvPr/>
        </p:nvSpPr>
        <p:spPr>
          <a:xfrm>
            <a:off x="431442" y="3827498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Eye">
            <a:extLst>
              <a:ext uri="{FF2B5EF4-FFF2-40B4-BE49-F238E27FC236}">
                <a16:creationId xmlns:a16="http://schemas.microsoft.com/office/drawing/2014/main" id="{0EC6D2BE-5EDD-6740-911C-650C1D261BEB}"/>
              </a:ext>
            </a:extLst>
          </p:cNvPr>
          <p:cNvSpPr/>
          <p:nvPr/>
        </p:nvSpPr>
        <p:spPr>
          <a:xfrm>
            <a:off x="651730" y="4047787"/>
            <a:ext cx="593085" cy="593085"/>
          </a:xfrm>
          <a:prstGeom prst="rect">
            <a:avLst/>
          </a:prstGeom>
          <a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230B46E-59B6-F84F-BF51-DD18E2A97067}"/>
              </a:ext>
            </a:extLst>
          </p:cNvPr>
          <p:cNvSpPr/>
          <p:nvPr/>
        </p:nvSpPr>
        <p:spPr>
          <a:xfrm>
            <a:off x="1685393" y="4150277"/>
            <a:ext cx="1694531" cy="698994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/>
              <a:t>Enhanced visual image quality</a:t>
            </a:r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8DABD953-5DCE-3C42-9B80-19016366420D}"/>
              </a:ext>
            </a:extLst>
          </p:cNvPr>
          <p:cNvSpPr/>
          <p:nvPr/>
        </p:nvSpPr>
        <p:spPr>
          <a:xfrm>
            <a:off x="431442" y="5120088"/>
            <a:ext cx="1033664" cy="103366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 descr="Checkmark">
            <a:extLst>
              <a:ext uri="{FF2B5EF4-FFF2-40B4-BE49-F238E27FC236}">
                <a16:creationId xmlns:a16="http://schemas.microsoft.com/office/drawing/2014/main" id="{E33DC81B-8A7B-0D4D-95FA-584B2675CDA8}"/>
              </a:ext>
            </a:extLst>
          </p:cNvPr>
          <p:cNvSpPr/>
          <p:nvPr/>
        </p:nvSpPr>
        <p:spPr>
          <a:xfrm>
            <a:off x="651731" y="5340377"/>
            <a:ext cx="593085" cy="593085"/>
          </a:xfrm>
          <a:prstGeom prst="rect">
            <a:avLst/>
          </a:prstGeom>
          <a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45479C5-A2C0-9444-AE3E-4BF0763FA322}"/>
              </a:ext>
            </a:extLst>
          </p:cNvPr>
          <p:cNvSpPr/>
          <p:nvPr/>
        </p:nvSpPr>
        <p:spPr>
          <a:xfrm>
            <a:off x="1685393" y="5467418"/>
            <a:ext cx="1694531" cy="803013"/>
          </a:xfrm>
          <a:custGeom>
            <a:avLst/>
            <a:gdLst>
              <a:gd name="connsiteX0" fmla="*/ 0 w 1694531"/>
              <a:gd name="connsiteY0" fmla="*/ 0 h 698994"/>
              <a:gd name="connsiteX1" fmla="*/ 1694531 w 1694531"/>
              <a:gd name="connsiteY1" fmla="*/ 0 h 698994"/>
              <a:gd name="connsiteX2" fmla="*/ 1694531 w 1694531"/>
              <a:gd name="connsiteY2" fmla="*/ 698994 h 698994"/>
              <a:gd name="connsiteX3" fmla="*/ 0 w 1694531"/>
              <a:gd name="connsiteY3" fmla="*/ 698994 h 698994"/>
              <a:gd name="connsiteX4" fmla="*/ 0 w 1694531"/>
              <a:gd name="connsiteY4" fmla="*/ 0 h 69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531" h="698994">
                <a:moveTo>
                  <a:pt x="0" y="0"/>
                </a:moveTo>
                <a:lnTo>
                  <a:pt x="1694531" y="0"/>
                </a:lnTo>
                <a:lnTo>
                  <a:pt x="1694531" y="698994"/>
                </a:lnTo>
                <a:lnTo>
                  <a:pt x="0" y="6989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100" kern="1200" dirty="0"/>
              <a:t>Artifact Suppression</a:t>
            </a:r>
          </a:p>
        </p:txBody>
      </p:sp>
      <p:pic>
        <p:nvPicPr>
          <p:cNvPr id="17" name="Content Placeholder 5" descr="A picture containing animal, black, photo, front&#10;&#10;Description automatically generated">
            <a:extLst>
              <a:ext uri="{FF2B5EF4-FFF2-40B4-BE49-F238E27FC236}">
                <a16:creationId xmlns:a16="http://schemas.microsoft.com/office/drawing/2014/main" id="{95D92C3F-F37B-ED44-BA87-1EC5ABE5DA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6" t="-224" r="-35" b="228"/>
          <a:stretch/>
        </p:blipFill>
        <p:spPr>
          <a:xfrm>
            <a:off x="4352760" y="3358730"/>
            <a:ext cx="4122645" cy="2383506"/>
          </a:xfrm>
          <a:prstGeom prst="rect">
            <a:avLst/>
          </a:prstGeom>
          <a:noFill/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DA3A2D2-5062-4E47-8F34-CDA072F57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92731"/>
              </p:ext>
            </p:extLst>
          </p:nvPr>
        </p:nvGraphicFramePr>
        <p:xfrm>
          <a:off x="4187332" y="5868924"/>
          <a:ext cx="44535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750">
                  <a:extLst>
                    <a:ext uri="{9D8B030D-6E8A-4147-A177-3AD203B41FA5}">
                      <a16:colId xmlns:a16="http://schemas.microsoft.com/office/drawing/2014/main" val="3245092919"/>
                    </a:ext>
                  </a:extLst>
                </a:gridCol>
                <a:gridCol w="2226750">
                  <a:extLst>
                    <a:ext uri="{9D8B030D-6E8A-4147-A177-3AD203B41FA5}">
                      <a16:colId xmlns:a16="http://schemas.microsoft.com/office/drawing/2014/main" val="1173361845"/>
                    </a:ext>
                  </a:extLst>
                </a:gridCol>
              </a:tblGrid>
              <a:tr h="567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A. FBP with metallic artifacts caused by dental hardware</a:t>
                      </a:r>
                    </a:p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B. Reduction in metallic artifacts with IR algorithm</a:t>
                      </a:r>
                    </a:p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79021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grass, photo, black, monitor&#10;&#10;Description automatically generated">
            <a:extLst>
              <a:ext uri="{FF2B5EF4-FFF2-40B4-BE49-F238E27FC236}">
                <a16:creationId xmlns:a16="http://schemas.microsoft.com/office/drawing/2014/main" id="{948298C4-03B3-F647-A4BF-E6A1985AE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630" y="831652"/>
            <a:ext cx="5324906" cy="24537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17D9BF-EC6A-6345-93F6-D3B2A490646B}"/>
              </a:ext>
            </a:extLst>
          </p:cNvPr>
          <p:cNvSpPr/>
          <p:nvPr/>
        </p:nvSpPr>
        <p:spPr>
          <a:xfrm>
            <a:off x="-48128" y="6600355"/>
            <a:ext cx="990671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-apple-system"/>
              </a:rPr>
              <a:t>2. Nance, J.W., </a:t>
            </a:r>
            <a:r>
              <a:rPr lang="en-US" sz="900" dirty="0" err="1">
                <a:latin typeface="-apple-system"/>
              </a:rPr>
              <a:t>Schoepf</a:t>
            </a:r>
            <a:r>
              <a:rPr lang="en-US" sz="900" dirty="0">
                <a:latin typeface="-apple-system"/>
              </a:rPr>
              <a:t>, U.J. &amp; </a:t>
            </a:r>
            <a:r>
              <a:rPr lang="en-US" sz="900" dirty="0" err="1">
                <a:latin typeface="-apple-system"/>
              </a:rPr>
              <a:t>Ebersberger</a:t>
            </a:r>
            <a:r>
              <a:rPr lang="en-US" sz="900" dirty="0">
                <a:latin typeface="-apple-system"/>
              </a:rPr>
              <a:t>, U. The Role of Iterative Reconstruction Techniques in Cardiovascular CT. </a:t>
            </a:r>
            <a:r>
              <a:rPr lang="en-US" sz="900" i="1" dirty="0" err="1">
                <a:latin typeface="-apple-system"/>
              </a:rPr>
              <a:t>Curr</a:t>
            </a:r>
            <a:r>
              <a:rPr lang="en-US" sz="900" i="1" dirty="0">
                <a:latin typeface="-apple-system"/>
              </a:rPr>
              <a:t> </a:t>
            </a:r>
            <a:r>
              <a:rPr lang="en-US" sz="900" i="1" dirty="0" err="1">
                <a:latin typeface="-apple-system"/>
              </a:rPr>
              <a:t>Radiol</a:t>
            </a:r>
            <a:r>
              <a:rPr lang="en-US" sz="900" i="1" dirty="0">
                <a:latin typeface="-apple-system"/>
              </a:rPr>
              <a:t> Rep</a:t>
            </a:r>
            <a:r>
              <a:rPr lang="en-US" sz="900" dirty="0">
                <a:latin typeface="-apple-system"/>
              </a:rPr>
              <a:t> </a:t>
            </a:r>
            <a:r>
              <a:rPr lang="en-US" sz="900" b="1" dirty="0">
                <a:latin typeface="-apple-system"/>
              </a:rPr>
              <a:t>1, </a:t>
            </a:r>
            <a:r>
              <a:rPr lang="en-US" sz="900" dirty="0">
                <a:latin typeface="-apple-system"/>
              </a:rPr>
              <a:t>255–268 (2013). https://</a:t>
            </a:r>
            <a:r>
              <a:rPr lang="en-US" sz="900" dirty="0" err="1">
                <a:latin typeface="-apple-system"/>
              </a:rPr>
              <a:t>doi.org</a:t>
            </a:r>
            <a:r>
              <a:rPr lang="en-US" sz="900" dirty="0">
                <a:latin typeface="-apple-system"/>
              </a:rPr>
              <a:t>/10.1007/s40134-013-0023-y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911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D841EC0-1294-4051-90D5-CDE6271B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137" y="-76923"/>
            <a:ext cx="8229600" cy="808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Disadvantages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5EB45E-58A1-CA40-83D0-0339EC0BA7B7}"/>
              </a:ext>
            </a:extLst>
          </p:cNvPr>
          <p:cNvGrpSpPr/>
          <p:nvPr/>
        </p:nvGrpSpPr>
        <p:grpSpPr>
          <a:xfrm>
            <a:off x="340648" y="1020596"/>
            <a:ext cx="3887373" cy="5210294"/>
            <a:chOff x="462269" y="2322787"/>
            <a:chExt cx="3887373" cy="52102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B76F07-25DA-9240-B3C7-6B503E8D4C24}"/>
                </a:ext>
              </a:extLst>
            </p:cNvPr>
            <p:cNvSpPr/>
            <p:nvPr/>
          </p:nvSpPr>
          <p:spPr>
            <a:xfrm>
              <a:off x="482568" y="2322787"/>
              <a:ext cx="1082781" cy="1082781"/>
            </a:xfrm>
            <a:prstGeom prst="ellipse">
              <a:avLst/>
            </a:prstGeom>
            <a:solidFill>
              <a:srgbClr val="FF0000">
                <a:alpha val="44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 descr="Money">
              <a:extLst>
                <a:ext uri="{FF2B5EF4-FFF2-40B4-BE49-F238E27FC236}">
                  <a16:creationId xmlns:a16="http://schemas.microsoft.com/office/drawing/2014/main" id="{75C043B1-39A8-D04B-9601-BC2ADC27DD14}"/>
                </a:ext>
              </a:extLst>
            </p:cNvPr>
            <p:cNvSpPr/>
            <p:nvPr/>
          </p:nvSpPr>
          <p:spPr>
            <a:xfrm>
              <a:off x="709952" y="2550171"/>
              <a:ext cx="628012" cy="628012"/>
            </a:xfrm>
            <a:prstGeom prst="rect">
              <a:avLst/>
            </a:prstGeom>
            <a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A2ECF6-6ADE-054A-AC80-04E2CD31F7FB}"/>
                </a:ext>
              </a:extLst>
            </p:cNvPr>
            <p:cNvSpPr/>
            <p:nvPr/>
          </p:nvSpPr>
          <p:spPr>
            <a:xfrm>
              <a:off x="1797373" y="2322787"/>
              <a:ext cx="2552269" cy="1082781"/>
            </a:xfrm>
            <a:custGeom>
              <a:avLst/>
              <a:gdLst>
                <a:gd name="connsiteX0" fmla="*/ 0 w 2552269"/>
                <a:gd name="connsiteY0" fmla="*/ 0 h 1082781"/>
                <a:gd name="connsiteX1" fmla="*/ 2552269 w 2552269"/>
                <a:gd name="connsiteY1" fmla="*/ 0 h 1082781"/>
                <a:gd name="connsiteX2" fmla="*/ 2552269 w 2552269"/>
                <a:gd name="connsiteY2" fmla="*/ 1082781 h 1082781"/>
                <a:gd name="connsiteX3" fmla="*/ 0 w 2552269"/>
                <a:gd name="connsiteY3" fmla="*/ 1082781 h 1082781"/>
                <a:gd name="connsiteX4" fmla="*/ 0 w 2552269"/>
                <a:gd name="connsiteY4" fmla="*/ 0 h 10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269" h="1082781">
                  <a:moveTo>
                    <a:pt x="0" y="0"/>
                  </a:moveTo>
                  <a:lnTo>
                    <a:pt x="2552269" y="0"/>
                  </a:lnTo>
                  <a:lnTo>
                    <a:pt x="2552269" y="1082781"/>
                  </a:lnTo>
                  <a:lnTo>
                    <a:pt x="0" y="10827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Practical implementations are complex and expensive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B59719-E29E-FD4E-B840-EA84E5E1F712}"/>
                </a:ext>
              </a:extLst>
            </p:cNvPr>
            <p:cNvSpPr/>
            <p:nvPr/>
          </p:nvSpPr>
          <p:spPr>
            <a:xfrm>
              <a:off x="462269" y="5004355"/>
              <a:ext cx="1082781" cy="1082781"/>
            </a:xfrm>
            <a:prstGeom prst="ellipse">
              <a:avLst/>
            </a:prstGeom>
            <a:solidFill>
              <a:srgbClr val="FF0000">
                <a:alpha val="44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 descr="Stopwatch">
              <a:extLst>
                <a:ext uri="{FF2B5EF4-FFF2-40B4-BE49-F238E27FC236}">
                  <a16:creationId xmlns:a16="http://schemas.microsoft.com/office/drawing/2014/main" id="{0C80FD4A-27EA-5E4C-A6B1-F89C03E78DA7}"/>
                </a:ext>
              </a:extLst>
            </p:cNvPr>
            <p:cNvSpPr/>
            <p:nvPr/>
          </p:nvSpPr>
          <p:spPr>
            <a:xfrm>
              <a:off x="689653" y="5231739"/>
              <a:ext cx="628012" cy="628012"/>
            </a:xfrm>
            <a:prstGeom prst="rect">
              <a:avLst/>
            </a:prstGeom>
            <a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D89F496-D4C4-9F4F-8064-C4EB6D6BA095}"/>
                </a:ext>
              </a:extLst>
            </p:cNvPr>
            <p:cNvSpPr/>
            <p:nvPr/>
          </p:nvSpPr>
          <p:spPr>
            <a:xfrm>
              <a:off x="1777075" y="5004355"/>
              <a:ext cx="2552269" cy="1082781"/>
            </a:xfrm>
            <a:custGeom>
              <a:avLst/>
              <a:gdLst>
                <a:gd name="connsiteX0" fmla="*/ 0 w 2552269"/>
                <a:gd name="connsiteY0" fmla="*/ 0 h 1082781"/>
                <a:gd name="connsiteX1" fmla="*/ 2552269 w 2552269"/>
                <a:gd name="connsiteY1" fmla="*/ 0 h 1082781"/>
                <a:gd name="connsiteX2" fmla="*/ 2552269 w 2552269"/>
                <a:gd name="connsiteY2" fmla="*/ 1082781 h 1082781"/>
                <a:gd name="connsiteX3" fmla="*/ 0 w 2552269"/>
                <a:gd name="connsiteY3" fmla="*/ 1082781 h 1082781"/>
                <a:gd name="connsiteX4" fmla="*/ 0 w 2552269"/>
                <a:gd name="connsiteY4" fmla="*/ 0 h 10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269" h="1082781">
                  <a:moveTo>
                    <a:pt x="0" y="0"/>
                  </a:moveTo>
                  <a:lnTo>
                    <a:pt x="2552269" y="0"/>
                  </a:lnTo>
                  <a:lnTo>
                    <a:pt x="2552269" y="1082781"/>
                  </a:lnTo>
                  <a:lnTo>
                    <a:pt x="0" y="10827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Prolonged reconstruction time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6E6FE2-68A1-6D43-B40F-F53BEDE3B336}"/>
                </a:ext>
              </a:extLst>
            </p:cNvPr>
            <p:cNvSpPr/>
            <p:nvPr/>
          </p:nvSpPr>
          <p:spPr>
            <a:xfrm>
              <a:off x="462269" y="3672215"/>
              <a:ext cx="1082781" cy="1082781"/>
            </a:xfrm>
            <a:prstGeom prst="ellipse">
              <a:avLst/>
            </a:prstGeom>
            <a:solidFill>
              <a:srgbClr val="FF0000">
                <a:alpha val="44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Images">
              <a:extLst>
                <a:ext uri="{FF2B5EF4-FFF2-40B4-BE49-F238E27FC236}">
                  <a16:creationId xmlns:a16="http://schemas.microsoft.com/office/drawing/2014/main" id="{48BEE24F-DC94-9144-B2CC-07768F341B2C}"/>
                </a:ext>
              </a:extLst>
            </p:cNvPr>
            <p:cNvSpPr/>
            <p:nvPr/>
          </p:nvSpPr>
          <p:spPr>
            <a:xfrm>
              <a:off x="689653" y="3899599"/>
              <a:ext cx="628012" cy="628012"/>
            </a:xfrm>
            <a:prstGeom prst="rect">
              <a:avLst/>
            </a:prstGeom>
            <a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F3C0F61-D89C-FD49-9283-100708C397F1}"/>
                </a:ext>
              </a:extLst>
            </p:cNvPr>
            <p:cNvSpPr/>
            <p:nvPr/>
          </p:nvSpPr>
          <p:spPr>
            <a:xfrm>
              <a:off x="1777074" y="3672215"/>
              <a:ext cx="2552269" cy="1082781"/>
            </a:xfrm>
            <a:custGeom>
              <a:avLst/>
              <a:gdLst>
                <a:gd name="connsiteX0" fmla="*/ 0 w 2552269"/>
                <a:gd name="connsiteY0" fmla="*/ 0 h 1082781"/>
                <a:gd name="connsiteX1" fmla="*/ 2552269 w 2552269"/>
                <a:gd name="connsiteY1" fmla="*/ 0 h 1082781"/>
                <a:gd name="connsiteX2" fmla="*/ 2552269 w 2552269"/>
                <a:gd name="connsiteY2" fmla="*/ 1082781 h 1082781"/>
                <a:gd name="connsiteX3" fmla="*/ 0 w 2552269"/>
                <a:gd name="connsiteY3" fmla="*/ 1082781 h 1082781"/>
                <a:gd name="connsiteX4" fmla="*/ 0 w 2552269"/>
                <a:gd name="connsiteY4" fmla="*/ 0 h 10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269" h="1082781">
                  <a:moveTo>
                    <a:pt x="0" y="0"/>
                  </a:moveTo>
                  <a:lnTo>
                    <a:pt x="2552269" y="0"/>
                  </a:lnTo>
                  <a:lnTo>
                    <a:pt x="2552269" y="1082781"/>
                  </a:lnTo>
                  <a:lnTo>
                    <a:pt x="0" y="10827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Blotchier image reconstruction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8CAF04-8777-E548-A381-5FE1E8BE5517}"/>
                </a:ext>
              </a:extLst>
            </p:cNvPr>
            <p:cNvSpPr/>
            <p:nvPr/>
          </p:nvSpPr>
          <p:spPr>
            <a:xfrm>
              <a:off x="462269" y="6450300"/>
              <a:ext cx="1082781" cy="1082781"/>
            </a:xfrm>
            <a:prstGeom prst="ellipse">
              <a:avLst/>
            </a:prstGeom>
            <a:solidFill>
              <a:srgbClr val="FF0000">
                <a:alpha val="44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 descr="Skeleton">
              <a:extLst>
                <a:ext uri="{FF2B5EF4-FFF2-40B4-BE49-F238E27FC236}">
                  <a16:creationId xmlns:a16="http://schemas.microsoft.com/office/drawing/2014/main" id="{6B52F161-6132-F04F-BD7C-B3125B866C1B}"/>
                </a:ext>
              </a:extLst>
            </p:cNvPr>
            <p:cNvSpPr/>
            <p:nvPr/>
          </p:nvSpPr>
          <p:spPr>
            <a:xfrm>
              <a:off x="689653" y="6677684"/>
              <a:ext cx="628012" cy="628012"/>
            </a:xfrm>
            <a:prstGeom prst="rect">
              <a:avLst/>
            </a:prstGeom>
            <a:blipFill>
              <a:blip r:embed="rId8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26875C-86A5-FC41-B2CB-CFA0078BD3C8}"/>
                </a:ext>
              </a:extLst>
            </p:cNvPr>
            <p:cNvSpPr/>
            <p:nvPr/>
          </p:nvSpPr>
          <p:spPr>
            <a:xfrm>
              <a:off x="1777075" y="6450300"/>
              <a:ext cx="2552269" cy="1082781"/>
            </a:xfrm>
            <a:custGeom>
              <a:avLst/>
              <a:gdLst>
                <a:gd name="connsiteX0" fmla="*/ 0 w 2552269"/>
                <a:gd name="connsiteY0" fmla="*/ 0 h 1082781"/>
                <a:gd name="connsiteX1" fmla="*/ 2552269 w 2552269"/>
                <a:gd name="connsiteY1" fmla="*/ 0 h 1082781"/>
                <a:gd name="connsiteX2" fmla="*/ 2552269 w 2552269"/>
                <a:gd name="connsiteY2" fmla="*/ 1082781 h 1082781"/>
                <a:gd name="connsiteX3" fmla="*/ 0 w 2552269"/>
                <a:gd name="connsiteY3" fmla="*/ 1082781 h 1082781"/>
                <a:gd name="connsiteX4" fmla="*/ 0 w 2552269"/>
                <a:gd name="connsiteY4" fmla="*/ 0 h 10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269" h="1082781">
                  <a:moveTo>
                    <a:pt x="0" y="0"/>
                  </a:moveTo>
                  <a:lnTo>
                    <a:pt x="2552269" y="0"/>
                  </a:lnTo>
                  <a:lnTo>
                    <a:pt x="2552269" y="1082781"/>
                  </a:lnTo>
                  <a:lnTo>
                    <a:pt x="0" y="108278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Unseen Pathologies?</a:t>
              </a:r>
            </a:p>
          </p:txBody>
        </p:sp>
      </p:grpSp>
      <p:pic>
        <p:nvPicPr>
          <p:cNvPr id="26" name="Picture 25" descr="A close up of a clock&#10;&#10;Description automatically generated">
            <a:extLst>
              <a:ext uri="{FF2B5EF4-FFF2-40B4-BE49-F238E27FC236}">
                <a16:creationId xmlns:a16="http://schemas.microsoft.com/office/drawing/2014/main" id="{CD19417C-391E-EC43-AC72-AD95562871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41" y="3591304"/>
            <a:ext cx="3213100" cy="2667000"/>
          </a:xfrm>
          <a:prstGeom prst="rect">
            <a:avLst/>
          </a:prstGeom>
        </p:spPr>
      </p:pic>
      <p:pic>
        <p:nvPicPr>
          <p:cNvPr id="27" name="Picture 26" descr="A picture containing photo, object, window, clock&#10;&#10;Description automatically generated">
            <a:extLst>
              <a:ext uri="{FF2B5EF4-FFF2-40B4-BE49-F238E27FC236}">
                <a16:creationId xmlns:a16="http://schemas.microsoft.com/office/drawing/2014/main" id="{64BD6C98-ABC7-DB46-B95B-1313A647F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49" y="688998"/>
            <a:ext cx="3140485" cy="26700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8F60D3-3E22-4A45-BAB0-3D424BFC5883}"/>
              </a:ext>
            </a:extLst>
          </p:cNvPr>
          <p:cNvSpPr txBox="1"/>
          <p:nvPr/>
        </p:nvSpPr>
        <p:spPr>
          <a:xfrm>
            <a:off x="5257799" y="6217928"/>
            <a:ext cx="304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 Missing Lung fissure with low dose IR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010C5-0769-3B4A-8AF1-B543A1913683}"/>
              </a:ext>
            </a:extLst>
          </p:cNvPr>
          <p:cNvSpPr txBox="1"/>
          <p:nvPr/>
        </p:nvSpPr>
        <p:spPr>
          <a:xfrm>
            <a:off x="5855845" y="33143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 FBP with higher dose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26A27-094B-FF48-8848-ED5C09017CE0}"/>
              </a:ext>
            </a:extLst>
          </p:cNvPr>
          <p:cNvSpPr txBox="1"/>
          <p:nvPr/>
        </p:nvSpPr>
        <p:spPr>
          <a:xfrm>
            <a:off x="0" y="6540153"/>
            <a:ext cx="914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i="1" dirty="0"/>
              <a:t>Iterative Reconstruction - Does it Work to Reduce Noise Without Messing up the Images? </a:t>
            </a:r>
            <a:r>
              <a:rPr lang="en-US" sz="850" i="1" dirty="0" err="1"/>
              <a:t>Sarabjeet</a:t>
            </a:r>
            <a:r>
              <a:rPr lang="en-US" sz="850" i="1" dirty="0"/>
              <a:t> Singh, Lecturer of Radiology, Harvard Medical School, Massachusetts General Hospital, Boston, MA, 2114</a:t>
            </a:r>
          </a:p>
        </p:txBody>
      </p:sp>
    </p:spTree>
    <p:extLst>
      <p:ext uri="{BB962C8B-B14F-4D97-AF65-F5344CB8AC3E}">
        <p14:creationId xmlns:p14="http://schemas.microsoft.com/office/powerpoint/2010/main" val="355898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5A9-1541-C14C-936E-B213B9C9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63F2A7-E14F-7749-B807-B327ADF67B79}"/>
                  </a:ext>
                </a:extLst>
              </p:cNvPr>
              <p:cNvSpPr txBox="1"/>
              <p:nvPr/>
            </p:nvSpPr>
            <p:spPr>
              <a:xfrm>
                <a:off x="563191" y="1506994"/>
                <a:ext cx="2767263" cy="2117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Input Layer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Hidden Layers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Output Layer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63F2A7-E14F-7749-B807-B327ADF67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91" y="1506994"/>
                <a:ext cx="2767263" cy="2117759"/>
              </a:xfrm>
              <a:prstGeom prst="rect">
                <a:avLst/>
              </a:prstGeom>
              <a:blipFill>
                <a:blip r:embed="rId4"/>
                <a:stretch>
                  <a:fillRect l="-913" t="-39521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3FFB242-EBCB-5A42-BCAA-B3F0DFB23102}"/>
              </a:ext>
            </a:extLst>
          </p:cNvPr>
          <p:cNvGrpSpPr/>
          <p:nvPr/>
        </p:nvGrpSpPr>
        <p:grpSpPr>
          <a:xfrm>
            <a:off x="4376485" y="1289248"/>
            <a:ext cx="3760923" cy="4959152"/>
            <a:chOff x="5082153" y="1635785"/>
            <a:chExt cx="3760923" cy="39506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B24AC-0F3E-9B48-B62F-50B461F2865A}"/>
                </a:ext>
              </a:extLst>
            </p:cNvPr>
            <p:cNvSpPr/>
            <p:nvPr/>
          </p:nvSpPr>
          <p:spPr>
            <a:xfrm>
              <a:off x="5082153" y="1871945"/>
              <a:ext cx="3760923" cy="40320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 val="85000"/>
              </a:schemeClr>
            </a:solidFill>
            <a:ln>
              <a:solidFill>
                <a:srgbClr val="FF0000">
                  <a:alpha val="12000"/>
                </a:srgb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020BF38-DA78-0B4D-81A8-B67130D96A20}"/>
                </a:ext>
              </a:extLst>
            </p:cNvPr>
            <p:cNvSpPr/>
            <p:nvPr/>
          </p:nvSpPr>
          <p:spPr>
            <a:xfrm>
              <a:off x="5270199" y="1635785"/>
              <a:ext cx="2632646" cy="472320"/>
            </a:xfrm>
            <a:custGeom>
              <a:avLst/>
              <a:gdLst>
                <a:gd name="connsiteX0" fmla="*/ 0 w 2632646"/>
                <a:gd name="connsiteY0" fmla="*/ 78722 h 472320"/>
                <a:gd name="connsiteX1" fmla="*/ 78722 w 2632646"/>
                <a:gd name="connsiteY1" fmla="*/ 0 h 472320"/>
                <a:gd name="connsiteX2" fmla="*/ 2553924 w 2632646"/>
                <a:gd name="connsiteY2" fmla="*/ 0 h 472320"/>
                <a:gd name="connsiteX3" fmla="*/ 2632646 w 2632646"/>
                <a:gd name="connsiteY3" fmla="*/ 78722 h 472320"/>
                <a:gd name="connsiteX4" fmla="*/ 2632646 w 2632646"/>
                <a:gd name="connsiteY4" fmla="*/ 393598 h 472320"/>
                <a:gd name="connsiteX5" fmla="*/ 2553924 w 2632646"/>
                <a:gd name="connsiteY5" fmla="*/ 472320 h 472320"/>
                <a:gd name="connsiteX6" fmla="*/ 78722 w 2632646"/>
                <a:gd name="connsiteY6" fmla="*/ 472320 h 472320"/>
                <a:gd name="connsiteX7" fmla="*/ 0 w 2632646"/>
                <a:gd name="connsiteY7" fmla="*/ 393598 h 472320"/>
                <a:gd name="connsiteX8" fmla="*/ 0 w 2632646"/>
                <a:gd name="connsiteY8" fmla="*/ 78722 h 47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2646" h="472320">
                  <a:moveTo>
                    <a:pt x="0" y="78722"/>
                  </a:moveTo>
                  <a:cubicBezTo>
                    <a:pt x="0" y="35245"/>
                    <a:pt x="35245" y="0"/>
                    <a:pt x="78722" y="0"/>
                  </a:cubicBezTo>
                  <a:lnTo>
                    <a:pt x="2553924" y="0"/>
                  </a:lnTo>
                  <a:cubicBezTo>
                    <a:pt x="2597401" y="0"/>
                    <a:pt x="2632646" y="35245"/>
                    <a:pt x="2632646" y="78722"/>
                  </a:cubicBezTo>
                  <a:lnTo>
                    <a:pt x="2632646" y="393598"/>
                  </a:lnTo>
                  <a:cubicBezTo>
                    <a:pt x="2632646" y="437075"/>
                    <a:pt x="2597401" y="472320"/>
                    <a:pt x="2553924" y="472320"/>
                  </a:cubicBezTo>
                  <a:lnTo>
                    <a:pt x="78722" y="472320"/>
                  </a:lnTo>
                  <a:cubicBezTo>
                    <a:pt x="35245" y="472320"/>
                    <a:pt x="0" y="437075"/>
                    <a:pt x="0" y="393598"/>
                  </a:cubicBezTo>
                  <a:lnTo>
                    <a:pt x="0" y="7872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565" tIns="23057" rIns="122565" bIns="23057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ResNet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580B92-0605-B143-B256-A48A17CE7A4F}"/>
                </a:ext>
              </a:extLst>
            </p:cNvPr>
            <p:cNvSpPr/>
            <p:nvPr/>
          </p:nvSpPr>
          <p:spPr>
            <a:xfrm>
              <a:off x="5082153" y="2597705"/>
              <a:ext cx="3760923" cy="40320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 val="85000"/>
              </a:schemeClr>
            </a:solidFill>
            <a:ln>
              <a:solidFill>
                <a:srgbClr val="FF0000">
                  <a:alpha val="12000"/>
                </a:srgb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8AD9AAE-E734-3946-90E3-0ECF80A892CB}"/>
                </a:ext>
              </a:extLst>
            </p:cNvPr>
            <p:cNvSpPr/>
            <p:nvPr/>
          </p:nvSpPr>
          <p:spPr>
            <a:xfrm>
              <a:off x="5270199" y="2361545"/>
              <a:ext cx="2632646" cy="472320"/>
            </a:xfrm>
            <a:custGeom>
              <a:avLst/>
              <a:gdLst>
                <a:gd name="connsiteX0" fmla="*/ 0 w 2632646"/>
                <a:gd name="connsiteY0" fmla="*/ 78722 h 472320"/>
                <a:gd name="connsiteX1" fmla="*/ 78722 w 2632646"/>
                <a:gd name="connsiteY1" fmla="*/ 0 h 472320"/>
                <a:gd name="connsiteX2" fmla="*/ 2553924 w 2632646"/>
                <a:gd name="connsiteY2" fmla="*/ 0 h 472320"/>
                <a:gd name="connsiteX3" fmla="*/ 2632646 w 2632646"/>
                <a:gd name="connsiteY3" fmla="*/ 78722 h 472320"/>
                <a:gd name="connsiteX4" fmla="*/ 2632646 w 2632646"/>
                <a:gd name="connsiteY4" fmla="*/ 393598 h 472320"/>
                <a:gd name="connsiteX5" fmla="*/ 2553924 w 2632646"/>
                <a:gd name="connsiteY5" fmla="*/ 472320 h 472320"/>
                <a:gd name="connsiteX6" fmla="*/ 78722 w 2632646"/>
                <a:gd name="connsiteY6" fmla="*/ 472320 h 472320"/>
                <a:gd name="connsiteX7" fmla="*/ 0 w 2632646"/>
                <a:gd name="connsiteY7" fmla="*/ 393598 h 472320"/>
                <a:gd name="connsiteX8" fmla="*/ 0 w 2632646"/>
                <a:gd name="connsiteY8" fmla="*/ 78722 h 47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2646" h="472320">
                  <a:moveTo>
                    <a:pt x="0" y="78722"/>
                  </a:moveTo>
                  <a:cubicBezTo>
                    <a:pt x="0" y="35245"/>
                    <a:pt x="35245" y="0"/>
                    <a:pt x="78722" y="0"/>
                  </a:cubicBezTo>
                  <a:lnTo>
                    <a:pt x="2553924" y="0"/>
                  </a:lnTo>
                  <a:cubicBezTo>
                    <a:pt x="2597401" y="0"/>
                    <a:pt x="2632646" y="35245"/>
                    <a:pt x="2632646" y="78722"/>
                  </a:cubicBezTo>
                  <a:lnTo>
                    <a:pt x="2632646" y="393598"/>
                  </a:lnTo>
                  <a:cubicBezTo>
                    <a:pt x="2632646" y="437075"/>
                    <a:pt x="2597401" y="472320"/>
                    <a:pt x="2553924" y="472320"/>
                  </a:cubicBezTo>
                  <a:lnTo>
                    <a:pt x="78722" y="472320"/>
                  </a:lnTo>
                  <a:cubicBezTo>
                    <a:pt x="35245" y="472320"/>
                    <a:pt x="0" y="437075"/>
                    <a:pt x="0" y="393598"/>
                  </a:cubicBezTo>
                  <a:lnTo>
                    <a:pt x="0" y="7872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565" tIns="23057" rIns="122565" bIns="23057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Autoencoder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B17B94-BA2F-DD46-A19A-CD4FACBA8568}"/>
                </a:ext>
              </a:extLst>
            </p:cNvPr>
            <p:cNvSpPr/>
            <p:nvPr/>
          </p:nvSpPr>
          <p:spPr>
            <a:xfrm>
              <a:off x="5082153" y="3323465"/>
              <a:ext cx="3760923" cy="1537199"/>
            </a:xfrm>
            <a:custGeom>
              <a:avLst/>
              <a:gdLst>
                <a:gd name="connsiteX0" fmla="*/ 0 w 3760923"/>
                <a:gd name="connsiteY0" fmla="*/ 0 h 1537199"/>
                <a:gd name="connsiteX1" fmla="*/ 3760923 w 3760923"/>
                <a:gd name="connsiteY1" fmla="*/ 0 h 1537199"/>
                <a:gd name="connsiteX2" fmla="*/ 3760923 w 3760923"/>
                <a:gd name="connsiteY2" fmla="*/ 1537199 h 1537199"/>
                <a:gd name="connsiteX3" fmla="*/ 0 w 3760923"/>
                <a:gd name="connsiteY3" fmla="*/ 1537199 h 1537199"/>
                <a:gd name="connsiteX4" fmla="*/ 0 w 3760923"/>
                <a:gd name="connsiteY4" fmla="*/ 0 h 153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0923" h="1537199">
                  <a:moveTo>
                    <a:pt x="0" y="0"/>
                  </a:moveTo>
                  <a:lnTo>
                    <a:pt x="3760923" y="0"/>
                  </a:lnTo>
                  <a:lnTo>
                    <a:pt x="3760923" y="1537199"/>
                  </a:lnTo>
                  <a:lnTo>
                    <a:pt x="0" y="1537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hueOff val="0"/>
                <a:satOff val="0"/>
                <a:lumOff val="0"/>
                <a:alpha val="85000"/>
              </a:schemeClr>
            </a:solidFill>
            <a:ln>
              <a:solidFill>
                <a:srgbClr val="FF0000">
                  <a:alpha val="12000"/>
                </a:srgb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1889" tIns="333248" rIns="291889" bIns="113792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Neural network is used to map the data to a latent space that follows a certain distribution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Reconstructs the data from the latent space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/>
                <a:t>Directional wavelet</a:t>
              </a:r>
              <a:endParaRPr lang="en-US" sz="1600" kern="120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69E4F9-FEFE-1F43-877B-0C887A70AE92}"/>
                </a:ext>
              </a:extLst>
            </p:cNvPr>
            <p:cNvSpPr/>
            <p:nvPr/>
          </p:nvSpPr>
          <p:spPr>
            <a:xfrm>
              <a:off x="5270199" y="3087305"/>
              <a:ext cx="2632646" cy="472320"/>
            </a:xfrm>
            <a:custGeom>
              <a:avLst/>
              <a:gdLst>
                <a:gd name="connsiteX0" fmla="*/ 0 w 2632646"/>
                <a:gd name="connsiteY0" fmla="*/ 78722 h 472320"/>
                <a:gd name="connsiteX1" fmla="*/ 78722 w 2632646"/>
                <a:gd name="connsiteY1" fmla="*/ 0 h 472320"/>
                <a:gd name="connsiteX2" fmla="*/ 2553924 w 2632646"/>
                <a:gd name="connsiteY2" fmla="*/ 0 h 472320"/>
                <a:gd name="connsiteX3" fmla="*/ 2632646 w 2632646"/>
                <a:gd name="connsiteY3" fmla="*/ 78722 h 472320"/>
                <a:gd name="connsiteX4" fmla="*/ 2632646 w 2632646"/>
                <a:gd name="connsiteY4" fmla="*/ 393598 h 472320"/>
                <a:gd name="connsiteX5" fmla="*/ 2553924 w 2632646"/>
                <a:gd name="connsiteY5" fmla="*/ 472320 h 472320"/>
                <a:gd name="connsiteX6" fmla="*/ 78722 w 2632646"/>
                <a:gd name="connsiteY6" fmla="*/ 472320 h 472320"/>
                <a:gd name="connsiteX7" fmla="*/ 0 w 2632646"/>
                <a:gd name="connsiteY7" fmla="*/ 393598 h 472320"/>
                <a:gd name="connsiteX8" fmla="*/ 0 w 2632646"/>
                <a:gd name="connsiteY8" fmla="*/ 78722 h 47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2646" h="472320">
                  <a:moveTo>
                    <a:pt x="0" y="78722"/>
                  </a:moveTo>
                  <a:cubicBezTo>
                    <a:pt x="0" y="35245"/>
                    <a:pt x="35245" y="0"/>
                    <a:pt x="78722" y="0"/>
                  </a:cubicBezTo>
                  <a:lnTo>
                    <a:pt x="2553924" y="0"/>
                  </a:lnTo>
                  <a:cubicBezTo>
                    <a:pt x="2597401" y="0"/>
                    <a:pt x="2632646" y="35245"/>
                    <a:pt x="2632646" y="78722"/>
                  </a:cubicBezTo>
                  <a:lnTo>
                    <a:pt x="2632646" y="393598"/>
                  </a:lnTo>
                  <a:cubicBezTo>
                    <a:pt x="2632646" y="437075"/>
                    <a:pt x="2597401" y="472320"/>
                    <a:pt x="2553924" y="472320"/>
                  </a:cubicBezTo>
                  <a:lnTo>
                    <a:pt x="78722" y="472320"/>
                  </a:lnTo>
                  <a:cubicBezTo>
                    <a:pt x="35245" y="472320"/>
                    <a:pt x="0" y="437075"/>
                    <a:pt x="0" y="393598"/>
                  </a:cubicBezTo>
                  <a:lnTo>
                    <a:pt x="0" y="7872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565" tIns="23057" rIns="122565" bIns="23057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U-NET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BFF7BA-D501-0E42-A858-ACBAAD720A62}"/>
                </a:ext>
              </a:extLst>
            </p:cNvPr>
            <p:cNvSpPr/>
            <p:nvPr/>
          </p:nvSpPr>
          <p:spPr>
            <a:xfrm>
              <a:off x="5082153" y="5183225"/>
              <a:ext cx="3760923" cy="403200"/>
            </a:xfrm>
            <a:prstGeom prst="rect">
              <a:avLst/>
            </a:prstGeom>
            <a:solidFill>
              <a:schemeClr val="lt1">
                <a:hueOff val="0"/>
                <a:satOff val="0"/>
                <a:lumOff val="0"/>
                <a:alpha val="85000"/>
              </a:schemeClr>
            </a:solidFill>
            <a:ln>
              <a:solidFill>
                <a:srgbClr val="FF0000">
                  <a:alpha val="12000"/>
                </a:srgb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FEF573-B4C2-324F-9C28-C976552DD4E4}"/>
                </a:ext>
              </a:extLst>
            </p:cNvPr>
            <p:cNvSpPr/>
            <p:nvPr/>
          </p:nvSpPr>
          <p:spPr>
            <a:xfrm>
              <a:off x="5270199" y="4947065"/>
              <a:ext cx="2632646" cy="472320"/>
            </a:xfrm>
            <a:custGeom>
              <a:avLst/>
              <a:gdLst>
                <a:gd name="connsiteX0" fmla="*/ 0 w 2632646"/>
                <a:gd name="connsiteY0" fmla="*/ 78722 h 472320"/>
                <a:gd name="connsiteX1" fmla="*/ 78722 w 2632646"/>
                <a:gd name="connsiteY1" fmla="*/ 0 h 472320"/>
                <a:gd name="connsiteX2" fmla="*/ 2553924 w 2632646"/>
                <a:gd name="connsiteY2" fmla="*/ 0 h 472320"/>
                <a:gd name="connsiteX3" fmla="*/ 2632646 w 2632646"/>
                <a:gd name="connsiteY3" fmla="*/ 78722 h 472320"/>
                <a:gd name="connsiteX4" fmla="*/ 2632646 w 2632646"/>
                <a:gd name="connsiteY4" fmla="*/ 393598 h 472320"/>
                <a:gd name="connsiteX5" fmla="*/ 2553924 w 2632646"/>
                <a:gd name="connsiteY5" fmla="*/ 472320 h 472320"/>
                <a:gd name="connsiteX6" fmla="*/ 78722 w 2632646"/>
                <a:gd name="connsiteY6" fmla="*/ 472320 h 472320"/>
                <a:gd name="connsiteX7" fmla="*/ 0 w 2632646"/>
                <a:gd name="connsiteY7" fmla="*/ 393598 h 472320"/>
                <a:gd name="connsiteX8" fmla="*/ 0 w 2632646"/>
                <a:gd name="connsiteY8" fmla="*/ 78722 h 47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2646" h="472320">
                  <a:moveTo>
                    <a:pt x="0" y="78722"/>
                  </a:moveTo>
                  <a:cubicBezTo>
                    <a:pt x="0" y="35245"/>
                    <a:pt x="35245" y="0"/>
                    <a:pt x="78722" y="0"/>
                  </a:cubicBezTo>
                  <a:lnTo>
                    <a:pt x="2553924" y="0"/>
                  </a:lnTo>
                  <a:cubicBezTo>
                    <a:pt x="2597401" y="0"/>
                    <a:pt x="2632646" y="35245"/>
                    <a:pt x="2632646" y="78722"/>
                  </a:cubicBezTo>
                  <a:lnTo>
                    <a:pt x="2632646" y="393598"/>
                  </a:lnTo>
                  <a:cubicBezTo>
                    <a:pt x="2632646" y="437075"/>
                    <a:pt x="2597401" y="472320"/>
                    <a:pt x="2553924" y="472320"/>
                  </a:cubicBezTo>
                  <a:lnTo>
                    <a:pt x="78722" y="472320"/>
                  </a:lnTo>
                  <a:cubicBezTo>
                    <a:pt x="35245" y="472320"/>
                    <a:pt x="0" y="437075"/>
                    <a:pt x="0" y="393598"/>
                  </a:cubicBezTo>
                  <a:lnTo>
                    <a:pt x="0" y="7872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565" tIns="23057" rIns="122565" bIns="23057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FBP based residual network</a:t>
              </a:r>
            </a:p>
          </p:txBody>
        </p: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8F2DB41-72A4-F447-A709-E04DD91D0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0" y="3785697"/>
            <a:ext cx="3676809" cy="24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3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DFA-1702-C14F-996D-DDDB6196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693" y="-46623"/>
            <a:ext cx="8229600" cy="808038"/>
          </a:xfrm>
        </p:spPr>
        <p:txBody>
          <a:bodyPr wrap="square" anchor="ctr">
            <a:normAutofit/>
          </a:bodyPr>
          <a:lstStyle/>
          <a:p>
            <a:r>
              <a:rPr lang="en-US" sz="2800" dirty="0"/>
              <a:t>Reconstruction with CNN</a:t>
            </a:r>
          </a:p>
        </p:txBody>
      </p:sp>
      <p:pic>
        <p:nvPicPr>
          <p:cNvPr id="6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7B59215-C276-F941-A89C-166DB709D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2" y="632855"/>
            <a:ext cx="6090032" cy="5592289"/>
          </a:xfrm>
        </p:spPr>
      </p:pic>
    </p:spTree>
    <p:extLst>
      <p:ext uri="{BB962C8B-B14F-4D97-AF65-F5344CB8AC3E}">
        <p14:creationId xmlns:p14="http://schemas.microsoft.com/office/powerpoint/2010/main" val="165162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9AF3-6A9E-084D-AFA7-78FE28CB5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EED624-CD89-7142-97C8-EFFAE0D92A08}"/>
              </a:ext>
            </a:extLst>
          </p:cNvPr>
          <p:cNvGrpSpPr/>
          <p:nvPr/>
        </p:nvGrpSpPr>
        <p:grpSpPr>
          <a:xfrm>
            <a:off x="457200" y="1844676"/>
            <a:ext cx="8145001" cy="2160000"/>
            <a:chOff x="499499" y="2710950"/>
            <a:chExt cx="8145001" cy="216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A9F85A9-835B-6B46-9D77-D5A3A43256C7}"/>
                </a:ext>
              </a:extLst>
            </p:cNvPr>
            <p:cNvSpPr/>
            <p:nvPr/>
          </p:nvSpPr>
          <p:spPr>
            <a:xfrm>
              <a:off x="850499" y="2710950"/>
              <a:ext cx="1098000" cy="109800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 descr="Gears">
              <a:extLst>
                <a:ext uri="{FF2B5EF4-FFF2-40B4-BE49-F238E27FC236}">
                  <a16:creationId xmlns:a16="http://schemas.microsoft.com/office/drawing/2014/main" id="{D69F5E74-8A15-1443-9C55-943417953DA1}"/>
                </a:ext>
              </a:extLst>
            </p:cNvPr>
            <p:cNvSpPr/>
            <p:nvPr/>
          </p:nvSpPr>
          <p:spPr>
            <a:xfrm>
              <a:off x="1084499" y="2944950"/>
              <a:ext cx="630000" cy="630000"/>
            </a:xfrm>
            <a:prstGeom prst="rect">
              <a:avLst/>
            </a:prstGeom>
            <a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736EE3-5214-2C4D-8A17-582C39932C7A}"/>
                </a:ext>
              </a:extLst>
            </p:cNvPr>
            <p:cNvSpPr/>
            <p:nvPr/>
          </p:nvSpPr>
          <p:spPr>
            <a:xfrm>
              <a:off x="499499" y="4150950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/>
                <a:t>Advantage over other reconstruction methods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255291-86B7-964F-A0D9-083AB08609A5}"/>
                </a:ext>
              </a:extLst>
            </p:cNvPr>
            <p:cNvSpPr/>
            <p:nvPr/>
          </p:nvSpPr>
          <p:spPr>
            <a:xfrm>
              <a:off x="2965500" y="2710950"/>
              <a:ext cx="1098000" cy="109800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 descr="Checkmark">
              <a:extLst>
                <a:ext uri="{FF2B5EF4-FFF2-40B4-BE49-F238E27FC236}">
                  <a16:creationId xmlns:a16="http://schemas.microsoft.com/office/drawing/2014/main" id="{A2272542-F2FE-934A-886C-97BFC964FAF3}"/>
                </a:ext>
              </a:extLst>
            </p:cNvPr>
            <p:cNvSpPr/>
            <p:nvPr/>
          </p:nvSpPr>
          <p:spPr>
            <a:xfrm>
              <a:off x="3199500" y="2944950"/>
              <a:ext cx="630000" cy="630000"/>
            </a:xfrm>
            <a:prstGeom prst="rect">
              <a:avLst/>
            </a:prstGeom>
            <a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546AB37-916D-E849-8249-B9EEE5094D81}"/>
                </a:ext>
              </a:extLst>
            </p:cNvPr>
            <p:cNvSpPr/>
            <p:nvPr/>
          </p:nvSpPr>
          <p:spPr>
            <a:xfrm>
              <a:off x="2614500" y="4150950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/>
                <a:t>Highly accepted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1DC2D7-C9AA-CD4F-9C25-236A39A082EF}"/>
                </a:ext>
              </a:extLst>
            </p:cNvPr>
            <p:cNvSpPr/>
            <p:nvPr/>
          </p:nvSpPr>
          <p:spPr>
            <a:xfrm>
              <a:off x="5080500" y="2710950"/>
              <a:ext cx="1098000" cy="1098000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 descr="Magnifying glass">
              <a:extLst>
                <a:ext uri="{FF2B5EF4-FFF2-40B4-BE49-F238E27FC236}">
                  <a16:creationId xmlns:a16="http://schemas.microsoft.com/office/drawing/2014/main" id="{1342C78D-6038-0948-B89B-87C6AC71CEEB}"/>
                </a:ext>
              </a:extLst>
            </p:cNvPr>
            <p:cNvSpPr/>
            <p:nvPr/>
          </p:nvSpPr>
          <p:spPr>
            <a:xfrm>
              <a:off x="5314500" y="2944950"/>
              <a:ext cx="630000" cy="630000"/>
            </a:xfrm>
            <a:prstGeom prst="rect">
              <a:avLst/>
            </a:prstGeom>
            <a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702F8E4-E339-BB47-A79D-455E0530DCF8}"/>
                </a:ext>
              </a:extLst>
            </p:cNvPr>
            <p:cNvSpPr/>
            <p:nvPr/>
          </p:nvSpPr>
          <p:spPr>
            <a:xfrm>
              <a:off x="4729500" y="4150950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/>
                <a:t>Scope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C7881D-F333-5B41-9E57-956E02DF9DE4}"/>
                </a:ext>
              </a:extLst>
            </p:cNvPr>
            <p:cNvSpPr/>
            <p:nvPr/>
          </p:nvSpPr>
          <p:spPr>
            <a:xfrm>
              <a:off x="7195500" y="2710950"/>
              <a:ext cx="1098000" cy="1098000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694DE5-CCE7-6840-801C-68EE91AA520A}"/>
                </a:ext>
              </a:extLst>
            </p:cNvPr>
            <p:cNvSpPr/>
            <p:nvPr/>
          </p:nvSpPr>
          <p:spPr>
            <a:xfrm>
              <a:off x="6844500" y="4150950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/>
                <a:t>Can be applied to other imaging modality</a:t>
              </a:r>
            </a:p>
          </p:txBody>
        </p:sp>
      </p:grpSp>
      <p:pic>
        <p:nvPicPr>
          <p:cNvPr id="4" name="Graphic 3" descr="Radioactive">
            <a:extLst>
              <a:ext uri="{FF2B5EF4-FFF2-40B4-BE49-F238E27FC236}">
                <a16:creationId xmlns:a16="http://schemas.microsoft.com/office/drawing/2014/main" id="{D887211E-34AB-014F-BD56-028AFF4B2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7978" y="1997397"/>
            <a:ext cx="804929" cy="80492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F63ADB8-B6E4-0447-8B15-6B46B5D3F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92063"/>
              </p:ext>
            </p:extLst>
          </p:nvPr>
        </p:nvGraphicFramePr>
        <p:xfrm>
          <a:off x="457200" y="4669364"/>
          <a:ext cx="8229600" cy="1371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7739191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536915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10412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054674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393518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9874919"/>
                    </a:ext>
                  </a:extLst>
                </a:gridCol>
              </a:tblGrid>
              <a:tr h="637891">
                <a:tc>
                  <a:txBody>
                    <a:bodyPr/>
                    <a:lstStyle/>
                    <a:p>
                      <a:r>
                        <a:rPr lang="en-US" sz="1600" dirty="0"/>
                        <a:t>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Philips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Siemens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Toshiba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MedicVision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06515"/>
                  </a:ext>
                </a:extLst>
              </a:tr>
              <a:tr h="366854">
                <a:tc>
                  <a:txBody>
                    <a:bodyPr/>
                    <a:lstStyle/>
                    <a:p>
                      <a:r>
                        <a:rPr lang="en-US" sz="1600" dirty="0"/>
                        <a:t>ASIR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iDOSE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SafeCT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MBAI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458"/>
                  </a:ext>
                </a:extLst>
              </a:tr>
              <a:tr h="366854">
                <a:tc>
                  <a:txBody>
                    <a:bodyPr/>
                    <a:lstStyle/>
                    <a:p>
                      <a:r>
                        <a:rPr lang="en-US" sz="1600" dirty="0"/>
                        <a:t>MBIR/VEO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59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28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E2B5-C95D-6545-AA75-967A79B8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994" y="2529707"/>
            <a:ext cx="3220011" cy="1798586"/>
          </a:xfrm>
          <a:noFill/>
        </p:spPr>
        <p:txBody>
          <a:bodyPr/>
          <a:lstStyle/>
          <a:p>
            <a:pPr algn="ctr"/>
            <a:r>
              <a:rPr lang="en-US" sz="4000" dirty="0">
                <a:solidFill>
                  <a:srgbClr val="E33244"/>
                </a:solidFill>
                <a:latin typeface="Chalkduster" panose="03050602040202020205" pitchFamily="66" charset="77"/>
              </a:rPr>
              <a:t>FIN</a:t>
            </a:r>
            <a:br>
              <a:rPr lang="en-US" sz="4000" dirty="0">
                <a:solidFill>
                  <a:srgbClr val="E33244"/>
                </a:solidFill>
                <a:latin typeface="Chalkduster" panose="03050602040202020205" pitchFamily="66" charset="77"/>
              </a:rPr>
            </a:br>
            <a:r>
              <a:rPr lang="en-US" sz="4000" dirty="0">
                <a:solidFill>
                  <a:srgbClr val="E33244"/>
                </a:solidFill>
                <a:latin typeface="Chalkduster" panose="03050602040202020205" pitchFamily="66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2044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9122-7C5A-B241-8FA6-B0438930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50" y="780307"/>
            <a:ext cx="3008313" cy="590370"/>
          </a:xfrm>
        </p:spPr>
        <p:txBody>
          <a:bodyPr wrap="square" anchor="b">
            <a:normAutofit/>
          </a:bodyPr>
          <a:lstStyle/>
          <a:p>
            <a:r>
              <a:rPr lang="en-US" sz="2800" dirty="0"/>
              <a:t>Overview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C5426F-377E-C24A-A382-6BF6FFCE8382}"/>
              </a:ext>
            </a:extLst>
          </p:cNvPr>
          <p:cNvGrpSpPr/>
          <p:nvPr/>
        </p:nvGrpSpPr>
        <p:grpSpPr>
          <a:xfrm>
            <a:off x="444750" y="1723858"/>
            <a:ext cx="5991726" cy="4514593"/>
            <a:chOff x="457200" y="1913193"/>
            <a:chExt cx="5111749" cy="4036500"/>
          </a:xfrm>
          <a:solidFill>
            <a:srgbClr val="E33244">
              <a:alpha val="69000"/>
            </a:srgb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0234FA0-A9A8-D049-8770-7F0F0CA9A995}"/>
                </a:ext>
              </a:extLst>
            </p:cNvPr>
            <p:cNvSpPr/>
            <p:nvPr/>
          </p:nvSpPr>
          <p:spPr>
            <a:xfrm>
              <a:off x="457200" y="1913193"/>
              <a:ext cx="5111749" cy="468000"/>
            </a:xfrm>
            <a:custGeom>
              <a:avLst/>
              <a:gdLst>
                <a:gd name="connsiteX0" fmla="*/ 0 w 5111749"/>
                <a:gd name="connsiteY0" fmla="*/ 78002 h 468000"/>
                <a:gd name="connsiteX1" fmla="*/ 78002 w 5111749"/>
                <a:gd name="connsiteY1" fmla="*/ 0 h 468000"/>
                <a:gd name="connsiteX2" fmla="*/ 5033747 w 5111749"/>
                <a:gd name="connsiteY2" fmla="*/ 0 h 468000"/>
                <a:gd name="connsiteX3" fmla="*/ 5111749 w 5111749"/>
                <a:gd name="connsiteY3" fmla="*/ 78002 h 468000"/>
                <a:gd name="connsiteX4" fmla="*/ 5111749 w 5111749"/>
                <a:gd name="connsiteY4" fmla="*/ 389998 h 468000"/>
                <a:gd name="connsiteX5" fmla="*/ 5033747 w 5111749"/>
                <a:gd name="connsiteY5" fmla="*/ 468000 h 468000"/>
                <a:gd name="connsiteX6" fmla="*/ 78002 w 5111749"/>
                <a:gd name="connsiteY6" fmla="*/ 468000 h 468000"/>
                <a:gd name="connsiteX7" fmla="*/ 0 w 5111749"/>
                <a:gd name="connsiteY7" fmla="*/ 389998 h 468000"/>
                <a:gd name="connsiteX8" fmla="*/ 0 w 5111749"/>
                <a:gd name="connsiteY8" fmla="*/ 78002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749" h="468000">
                  <a:moveTo>
                    <a:pt x="0" y="78002"/>
                  </a:moveTo>
                  <a:cubicBezTo>
                    <a:pt x="0" y="34923"/>
                    <a:pt x="34923" y="0"/>
                    <a:pt x="78002" y="0"/>
                  </a:cubicBezTo>
                  <a:lnTo>
                    <a:pt x="5033747" y="0"/>
                  </a:lnTo>
                  <a:cubicBezTo>
                    <a:pt x="5076826" y="0"/>
                    <a:pt x="5111749" y="34923"/>
                    <a:pt x="5111749" y="78002"/>
                  </a:cubicBezTo>
                  <a:lnTo>
                    <a:pt x="5111749" y="389998"/>
                  </a:lnTo>
                  <a:cubicBezTo>
                    <a:pt x="5111749" y="433077"/>
                    <a:pt x="5076826" y="468000"/>
                    <a:pt x="5033747" y="468000"/>
                  </a:cubicBezTo>
                  <a:lnTo>
                    <a:pt x="78002" y="468000"/>
                  </a:lnTo>
                  <a:cubicBezTo>
                    <a:pt x="34923" y="468000"/>
                    <a:pt x="0" y="433077"/>
                    <a:pt x="0" y="389998"/>
                  </a:cubicBezTo>
                  <a:lnTo>
                    <a:pt x="0" y="7800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46" tIns="99046" rIns="99046" bIns="9904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Background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07E252-CE39-2243-9EAB-A04167B74B8B}"/>
                </a:ext>
              </a:extLst>
            </p:cNvPr>
            <p:cNvSpPr/>
            <p:nvPr/>
          </p:nvSpPr>
          <p:spPr>
            <a:xfrm>
              <a:off x="457200" y="2438793"/>
              <a:ext cx="5111749" cy="468000"/>
            </a:xfrm>
            <a:custGeom>
              <a:avLst/>
              <a:gdLst>
                <a:gd name="connsiteX0" fmla="*/ 0 w 5111749"/>
                <a:gd name="connsiteY0" fmla="*/ 78002 h 468000"/>
                <a:gd name="connsiteX1" fmla="*/ 78002 w 5111749"/>
                <a:gd name="connsiteY1" fmla="*/ 0 h 468000"/>
                <a:gd name="connsiteX2" fmla="*/ 5033747 w 5111749"/>
                <a:gd name="connsiteY2" fmla="*/ 0 h 468000"/>
                <a:gd name="connsiteX3" fmla="*/ 5111749 w 5111749"/>
                <a:gd name="connsiteY3" fmla="*/ 78002 h 468000"/>
                <a:gd name="connsiteX4" fmla="*/ 5111749 w 5111749"/>
                <a:gd name="connsiteY4" fmla="*/ 389998 h 468000"/>
                <a:gd name="connsiteX5" fmla="*/ 5033747 w 5111749"/>
                <a:gd name="connsiteY5" fmla="*/ 468000 h 468000"/>
                <a:gd name="connsiteX6" fmla="*/ 78002 w 5111749"/>
                <a:gd name="connsiteY6" fmla="*/ 468000 h 468000"/>
                <a:gd name="connsiteX7" fmla="*/ 0 w 5111749"/>
                <a:gd name="connsiteY7" fmla="*/ 389998 h 468000"/>
                <a:gd name="connsiteX8" fmla="*/ 0 w 5111749"/>
                <a:gd name="connsiteY8" fmla="*/ 78002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749" h="468000">
                  <a:moveTo>
                    <a:pt x="0" y="78002"/>
                  </a:moveTo>
                  <a:cubicBezTo>
                    <a:pt x="0" y="34923"/>
                    <a:pt x="34923" y="0"/>
                    <a:pt x="78002" y="0"/>
                  </a:cubicBezTo>
                  <a:lnTo>
                    <a:pt x="5033747" y="0"/>
                  </a:lnTo>
                  <a:cubicBezTo>
                    <a:pt x="5076826" y="0"/>
                    <a:pt x="5111749" y="34923"/>
                    <a:pt x="5111749" y="78002"/>
                  </a:cubicBezTo>
                  <a:lnTo>
                    <a:pt x="5111749" y="389998"/>
                  </a:lnTo>
                  <a:cubicBezTo>
                    <a:pt x="5111749" y="433077"/>
                    <a:pt x="5076826" y="468000"/>
                    <a:pt x="5033747" y="468000"/>
                  </a:cubicBezTo>
                  <a:lnTo>
                    <a:pt x="78002" y="468000"/>
                  </a:lnTo>
                  <a:cubicBezTo>
                    <a:pt x="34923" y="468000"/>
                    <a:pt x="0" y="433077"/>
                    <a:pt x="0" y="389998"/>
                  </a:cubicBezTo>
                  <a:lnTo>
                    <a:pt x="0" y="7800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46" tIns="99046" rIns="99046" bIns="9904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Introduction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C7673B4-6AD5-6A49-87B6-B24968FD6D65}"/>
                </a:ext>
              </a:extLst>
            </p:cNvPr>
            <p:cNvSpPr/>
            <p:nvPr/>
          </p:nvSpPr>
          <p:spPr>
            <a:xfrm>
              <a:off x="457200" y="2906793"/>
              <a:ext cx="5111749" cy="527850"/>
            </a:xfrm>
            <a:custGeom>
              <a:avLst/>
              <a:gdLst>
                <a:gd name="connsiteX0" fmla="*/ 0 w 5111749"/>
                <a:gd name="connsiteY0" fmla="*/ 0 h 527850"/>
                <a:gd name="connsiteX1" fmla="*/ 5111749 w 5111749"/>
                <a:gd name="connsiteY1" fmla="*/ 0 h 527850"/>
                <a:gd name="connsiteX2" fmla="*/ 5111749 w 5111749"/>
                <a:gd name="connsiteY2" fmla="*/ 527850 h 527850"/>
                <a:gd name="connsiteX3" fmla="*/ 0 w 5111749"/>
                <a:gd name="connsiteY3" fmla="*/ 527850 h 527850"/>
                <a:gd name="connsiteX4" fmla="*/ 0 w 5111749"/>
                <a:gd name="connsiteY4" fmla="*/ 0 h 52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1749" h="527850">
                  <a:moveTo>
                    <a:pt x="0" y="0"/>
                  </a:moveTo>
                  <a:lnTo>
                    <a:pt x="5111749" y="0"/>
                  </a:lnTo>
                  <a:lnTo>
                    <a:pt x="5111749" y="527850"/>
                  </a:lnTo>
                  <a:lnTo>
                    <a:pt x="0" y="52785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298" tIns="25400" rIns="142240" bIns="25400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600" kern="1200"/>
                <a:t>Basic Concept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600" kern="1200"/>
                <a:t>Algebraic derivation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D0B492D-A998-DA4B-A7C1-FD6E8876B22B}"/>
                </a:ext>
              </a:extLst>
            </p:cNvPr>
            <p:cNvSpPr/>
            <p:nvPr/>
          </p:nvSpPr>
          <p:spPr>
            <a:xfrm>
              <a:off x="457200" y="3434643"/>
              <a:ext cx="5111749" cy="468000"/>
            </a:xfrm>
            <a:custGeom>
              <a:avLst/>
              <a:gdLst>
                <a:gd name="connsiteX0" fmla="*/ 0 w 5111749"/>
                <a:gd name="connsiteY0" fmla="*/ 78002 h 468000"/>
                <a:gd name="connsiteX1" fmla="*/ 78002 w 5111749"/>
                <a:gd name="connsiteY1" fmla="*/ 0 h 468000"/>
                <a:gd name="connsiteX2" fmla="*/ 5033747 w 5111749"/>
                <a:gd name="connsiteY2" fmla="*/ 0 h 468000"/>
                <a:gd name="connsiteX3" fmla="*/ 5111749 w 5111749"/>
                <a:gd name="connsiteY3" fmla="*/ 78002 h 468000"/>
                <a:gd name="connsiteX4" fmla="*/ 5111749 w 5111749"/>
                <a:gd name="connsiteY4" fmla="*/ 389998 h 468000"/>
                <a:gd name="connsiteX5" fmla="*/ 5033747 w 5111749"/>
                <a:gd name="connsiteY5" fmla="*/ 468000 h 468000"/>
                <a:gd name="connsiteX6" fmla="*/ 78002 w 5111749"/>
                <a:gd name="connsiteY6" fmla="*/ 468000 h 468000"/>
                <a:gd name="connsiteX7" fmla="*/ 0 w 5111749"/>
                <a:gd name="connsiteY7" fmla="*/ 389998 h 468000"/>
                <a:gd name="connsiteX8" fmla="*/ 0 w 5111749"/>
                <a:gd name="connsiteY8" fmla="*/ 78002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749" h="468000">
                  <a:moveTo>
                    <a:pt x="0" y="78002"/>
                  </a:moveTo>
                  <a:cubicBezTo>
                    <a:pt x="0" y="34923"/>
                    <a:pt x="34923" y="0"/>
                    <a:pt x="78002" y="0"/>
                  </a:cubicBezTo>
                  <a:lnTo>
                    <a:pt x="5033747" y="0"/>
                  </a:lnTo>
                  <a:cubicBezTo>
                    <a:pt x="5076826" y="0"/>
                    <a:pt x="5111749" y="34923"/>
                    <a:pt x="5111749" y="78002"/>
                  </a:cubicBezTo>
                  <a:lnTo>
                    <a:pt x="5111749" y="389998"/>
                  </a:lnTo>
                  <a:cubicBezTo>
                    <a:pt x="5111749" y="433077"/>
                    <a:pt x="5076826" y="468000"/>
                    <a:pt x="5033747" y="468000"/>
                  </a:cubicBezTo>
                  <a:lnTo>
                    <a:pt x="78002" y="468000"/>
                  </a:lnTo>
                  <a:cubicBezTo>
                    <a:pt x="34923" y="468000"/>
                    <a:pt x="0" y="433077"/>
                    <a:pt x="0" y="389998"/>
                  </a:cubicBezTo>
                  <a:lnTo>
                    <a:pt x="0" y="7800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46" tIns="99046" rIns="99046" bIns="9904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Classification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6C1A217-E72D-6745-85F2-2C3EC632D216}"/>
                </a:ext>
              </a:extLst>
            </p:cNvPr>
            <p:cNvSpPr/>
            <p:nvPr/>
          </p:nvSpPr>
          <p:spPr>
            <a:xfrm>
              <a:off x="457200" y="3902643"/>
              <a:ext cx="5111749" cy="527850"/>
            </a:xfrm>
            <a:custGeom>
              <a:avLst/>
              <a:gdLst>
                <a:gd name="connsiteX0" fmla="*/ 0 w 5111749"/>
                <a:gd name="connsiteY0" fmla="*/ 0 h 527850"/>
                <a:gd name="connsiteX1" fmla="*/ 5111749 w 5111749"/>
                <a:gd name="connsiteY1" fmla="*/ 0 h 527850"/>
                <a:gd name="connsiteX2" fmla="*/ 5111749 w 5111749"/>
                <a:gd name="connsiteY2" fmla="*/ 527850 h 527850"/>
                <a:gd name="connsiteX3" fmla="*/ 0 w 5111749"/>
                <a:gd name="connsiteY3" fmla="*/ 527850 h 527850"/>
                <a:gd name="connsiteX4" fmla="*/ 0 w 5111749"/>
                <a:gd name="connsiteY4" fmla="*/ 0 h 52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1749" h="527850">
                  <a:moveTo>
                    <a:pt x="0" y="0"/>
                  </a:moveTo>
                  <a:lnTo>
                    <a:pt x="5111749" y="0"/>
                  </a:lnTo>
                  <a:lnTo>
                    <a:pt x="5111749" y="527850"/>
                  </a:lnTo>
                  <a:lnTo>
                    <a:pt x="0" y="52785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298" tIns="25400" rIns="142240" bIns="25400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600" kern="1200"/>
                <a:t>SIRT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600" kern="1200"/>
                <a:t>Other Recon Methods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EBE215E-DF61-3548-ACC8-CB650CFAF31D}"/>
                </a:ext>
              </a:extLst>
            </p:cNvPr>
            <p:cNvSpPr/>
            <p:nvPr/>
          </p:nvSpPr>
          <p:spPr>
            <a:xfrm>
              <a:off x="457200" y="4430493"/>
              <a:ext cx="5111749" cy="468000"/>
            </a:xfrm>
            <a:custGeom>
              <a:avLst/>
              <a:gdLst>
                <a:gd name="connsiteX0" fmla="*/ 0 w 5111749"/>
                <a:gd name="connsiteY0" fmla="*/ 78002 h 468000"/>
                <a:gd name="connsiteX1" fmla="*/ 78002 w 5111749"/>
                <a:gd name="connsiteY1" fmla="*/ 0 h 468000"/>
                <a:gd name="connsiteX2" fmla="*/ 5033747 w 5111749"/>
                <a:gd name="connsiteY2" fmla="*/ 0 h 468000"/>
                <a:gd name="connsiteX3" fmla="*/ 5111749 w 5111749"/>
                <a:gd name="connsiteY3" fmla="*/ 78002 h 468000"/>
                <a:gd name="connsiteX4" fmla="*/ 5111749 w 5111749"/>
                <a:gd name="connsiteY4" fmla="*/ 389998 h 468000"/>
                <a:gd name="connsiteX5" fmla="*/ 5033747 w 5111749"/>
                <a:gd name="connsiteY5" fmla="*/ 468000 h 468000"/>
                <a:gd name="connsiteX6" fmla="*/ 78002 w 5111749"/>
                <a:gd name="connsiteY6" fmla="*/ 468000 h 468000"/>
                <a:gd name="connsiteX7" fmla="*/ 0 w 5111749"/>
                <a:gd name="connsiteY7" fmla="*/ 389998 h 468000"/>
                <a:gd name="connsiteX8" fmla="*/ 0 w 5111749"/>
                <a:gd name="connsiteY8" fmla="*/ 78002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749" h="468000">
                  <a:moveTo>
                    <a:pt x="0" y="78002"/>
                  </a:moveTo>
                  <a:cubicBezTo>
                    <a:pt x="0" y="34923"/>
                    <a:pt x="34923" y="0"/>
                    <a:pt x="78002" y="0"/>
                  </a:cubicBezTo>
                  <a:lnTo>
                    <a:pt x="5033747" y="0"/>
                  </a:lnTo>
                  <a:cubicBezTo>
                    <a:pt x="5076826" y="0"/>
                    <a:pt x="5111749" y="34923"/>
                    <a:pt x="5111749" y="78002"/>
                  </a:cubicBezTo>
                  <a:lnTo>
                    <a:pt x="5111749" y="389998"/>
                  </a:lnTo>
                  <a:cubicBezTo>
                    <a:pt x="5111749" y="433077"/>
                    <a:pt x="5076826" y="468000"/>
                    <a:pt x="5033747" y="468000"/>
                  </a:cubicBezTo>
                  <a:lnTo>
                    <a:pt x="78002" y="468000"/>
                  </a:lnTo>
                  <a:cubicBezTo>
                    <a:pt x="34923" y="468000"/>
                    <a:pt x="0" y="433077"/>
                    <a:pt x="0" y="389998"/>
                  </a:cubicBezTo>
                  <a:lnTo>
                    <a:pt x="0" y="7800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46" tIns="99046" rIns="99046" bIns="9904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Advantages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049FF69-6D5B-3949-B3B7-A0407E2A562C}"/>
                </a:ext>
              </a:extLst>
            </p:cNvPr>
            <p:cNvSpPr/>
            <p:nvPr/>
          </p:nvSpPr>
          <p:spPr>
            <a:xfrm>
              <a:off x="457200" y="4956093"/>
              <a:ext cx="5111749" cy="468000"/>
            </a:xfrm>
            <a:custGeom>
              <a:avLst/>
              <a:gdLst>
                <a:gd name="connsiteX0" fmla="*/ 0 w 5111749"/>
                <a:gd name="connsiteY0" fmla="*/ 78002 h 468000"/>
                <a:gd name="connsiteX1" fmla="*/ 78002 w 5111749"/>
                <a:gd name="connsiteY1" fmla="*/ 0 h 468000"/>
                <a:gd name="connsiteX2" fmla="*/ 5033747 w 5111749"/>
                <a:gd name="connsiteY2" fmla="*/ 0 h 468000"/>
                <a:gd name="connsiteX3" fmla="*/ 5111749 w 5111749"/>
                <a:gd name="connsiteY3" fmla="*/ 78002 h 468000"/>
                <a:gd name="connsiteX4" fmla="*/ 5111749 w 5111749"/>
                <a:gd name="connsiteY4" fmla="*/ 389998 h 468000"/>
                <a:gd name="connsiteX5" fmla="*/ 5033747 w 5111749"/>
                <a:gd name="connsiteY5" fmla="*/ 468000 h 468000"/>
                <a:gd name="connsiteX6" fmla="*/ 78002 w 5111749"/>
                <a:gd name="connsiteY6" fmla="*/ 468000 h 468000"/>
                <a:gd name="connsiteX7" fmla="*/ 0 w 5111749"/>
                <a:gd name="connsiteY7" fmla="*/ 389998 h 468000"/>
                <a:gd name="connsiteX8" fmla="*/ 0 w 5111749"/>
                <a:gd name="connsiteY8" fmla="*/ 78002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749" h="468000">
                  <a:moveTo>
                    <a:pt x="0" y="78002"/>
                  </a:moveTo>
                  <a:cubicBezTo>
                    <a:pt x="0" y="34923"/>
                    <a:pt x="34923" y="0"/>
                    <a:pt x="78002" y="0"/>
                  </a:cubicBezTo>
                  <a:lnTo>
                    <a:pt x="5033747" y="0"/>
                  </a:lnTo>
                  <a:cubicBezTo>
                    <a:pt x="5076826" y="0"/>
                    <a:pt x="5111749" y="34923"/>
                    <a:pt x="5111749" y="78002"/>
                  </a:cubicBezTo>
                  <a:lnTo>
                    <a:pt x="5111749" y="389998"/>
                  </a:lnTo>
                  <a:cubicBezTo>
                    <a:pt x="5111749" y="433077"/>
                    <a:pt x="5076826" y="468000"/>
                    <a:pt x="5033747" y="468000"/>
                  </a:cubicBezTo>
                  <a:lnTo>
                    <a:pt x="78002" y="468000"/>
                  </a:lnTo>
                  <a:cubicBezTo>
                    <a:pt x="34923" y="468000"/>
                    <a:pt x="0" y="433077"/>
                    <a:pt x="0" y="389998"/>
                  </a:cubicBezTo>
                  <a:lnTo>
                    <a:pt x="0" y="7800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46" tIns="99046" rIns="99046" bIns="9904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Disadvantages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7865B1-E4BE-8F46-AC4D-12BCE1A65DB5}"/>
                </a:ext>
              </a:extLst>
            </p:cNvPr>
            <p:cNvSpPr/>
            <p:nvPr/>
          </p:nvSpPr>
          <p:spPr>
            <a:xfrm>
              <a:off x="457200" y="5481693"/>
              <a:ext cx="5111749" cy="468000"/>
            </a:xfrm>
            <a:custGeom>
              <a:avLst/>
              <a:gdLst>
                <a:gd name="connsiteX0" fmla="*/ 0 w 5111749"/>
                <a:gd name="connsiteY0" fmla="*/ 78002 h 468000"/>
                <a:gd name="connsiteX1" fmla="*/ 78002 w 5111749"/>
                <a:gd name="connsiteY1" fmla="*/ 0 h 468000"/>
                <a:gd name="connsiteX2" fmla="*/ 5033747 w 5111749"/>
                <a:gd name="connsiteY2" fmla="*/ 0 h 468000"/>
                <a:gd name="connsiteX3" fmla="*/ 5111749 w 5111749"/>
                <a:gd name="connsiteY3" fmla="*/ 78002 h 468000"/>
                <a:gd name="connsiteX4" fmla="*/ 5111749 w 5111749"/>
                <a:gd name="connsiteY4" fmla="*/ 389998 h 468000"/>
                <a:gd name="connsiteX5" fmla="*/ 5033747 w 5111749"/>
                <a:gd name="connsiteY5" fmla="*/ 468000 h 468000"/>
                <a:gd name="connsiteX6" fmla="*/ 78002 w 5111749"/>
                <a:gd name="connsiteY6" fmla="*/ 468000 h 468000"/>
                <a:gd name="connsiteX7" fmla="*/ 0 w 5111749"/>
                <a:gd name="connsiteY7" fmla="*/ 389998 h 468000"/>
                <a:gd name="connsiteX8" fmla="*/ 0 w 5111749"/>
                <a:gd name="connsiteY8" fmla="*/ 78002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749" h="468000">
                  <a:moveTo>
                    <a:pt x="0" y="78002"/>
                  </a:moveTo>
                  <a:cubicBezTo>
                    <a:pt x="0" y="34923"/>
                    <a:pt x="34923" y="0"/>
                    <a:pt x="78002" y="0"/>
                  </a:cubicBezTo>
                  <a:lnTo>
                    <a:pt x="5033747" y="0"/>
                  </a:lnTo>
                  <a:cubicBezTo>
                    <a:pt x="5076826" y="0"/>
                    <a:pt x="5111749" y="34923"/>
                    <a:pt x="5111749" y="78002"/>
                  </a:cubicBezTo>
                  <a:lnTo>
                    <a:pt x="5111749" y="389998"/>
                  </a:lnTo>
                  <a:cubicBezTo>
                    <a:pt x="5111749" y="433077"/>
                    <a:pt x="5076826" y="468000"/>
                    <a:pt x="5033747" y="468000"/>
                  </a:cubicBezTo>
                  <a:lnTo>
                    <a:pt x="78002" y="468000"/>
                  </a:lnTo>
                  <a:cubicBezTo>
                    <a:pt x="34923" y="468000"/>
                    <a:pt x="0" y="433077"/>
                    <a:pt x="0" y="389998"/>
                  </a:cubicBezTo>
                  <a:lnTo>
                    <a:pt x="0" y="7800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46" tIns="99046" rIns="99046" bIns="9904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Image Reconstruction with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66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8C21-3D5F-0346-B2E5-86B23E1B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05" y="-51545"/>
            <a:ext cx="2398295" cy="808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DE49CA-7BFA-F246-B301-750A7EC568E1}"/>
              </a:ext>
            </a:extLst>
          </p:cNvPr>
          <p:cNvSpPr/>
          <p:nvPr/>
        </p:nvSpPr>
        <p:spPr>
          <a:xfrm>
            <a:off x="946860" y="856267"/>
            <a:ext cx="1475437" cy="1475437"/>
          </a:xfrm>
          <a:prstGeom prst="ellipse">
            <a:avLst/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Windmill">
            <a:extLst>
              <a:ext uri="{FF2B5EF4-FFF2-40B4-BE49-F238E27FC236}">
                <a16:creationId xmlns:a16="http://schemas.microsoft.com/office/drawing/2014/main" id="{E677F067-7582-884A-97DE-56E370A9F69E}"/>
              </a:ext>
            </a:extLst>
          </p:cNvPr>
          <p:cNvSpPr/>
          <p:nvPr/>
        </p:nvSpPr>
        <p:spPr>
          <a:xfrm>
            <a:off x="1261298" y="1170704"/>
            <a:ext cx="846562" cy="846562"/>
          </a:xfrm>
          <a:prstGeom prst="rect">
            <a:avLst/>
          </a:prstGeom>
          <a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416FEE6-A59A-4C49-B30F-EEF20E5145D6}"/>
              </a:ext>
            </a:extLst>
          </p:cNvPr>
          <p:cNvSpPr/>
          <p:nvPr/>
        </p:nvSpPr>
        <p:spPr>
          <a:xfrm>
            <a:off x="475204" y="2791267"/>
            <a:ext cx="2418750" cy="720000"/>
          </a:xfrm>
          <a:custGeom>
            <a:avLst/>
            <a:gdLst>
              <a:gd name="connsiteX0" fmla="*/ 0 w 2418750"/>
              <a:gd name="connsiteY0" fmla="*/ 0 h 720000"/>
              <a:gd name="connsiteX1" fmla="*/ 2418750 w 2418750"/>
              <a:gd name="connsiteY1" fmla="*/ 0 h 720000"/>
              <a:gd name="connsiteX2" fmla="*/ 2418750 w 2418750"/>
              <a:gd name="connsiteY2" fmla="*/ 720000 h 720000"/>
              <a:gd name="connsiteX3" fmla="*/ 0 w 2418750"/>
              <a:gd name="connsiteY3" fmla="*/ 720000 h 720000"/>
              <a:gd name="connsiteX4" fmla="*/ 0 w 2418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8750" h="720000">
                <a:moveTo>
                  <a:pt x="0" y="0"/>
                </a:moveTo>
                <a:lnTo>
                  <a:pt x="2418750" y="0"/>
                </a:lnTo>
                <a:lnTo>
                  <a:pt x="2418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/>
              <a:t>Concept proposed during 1970s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F4DC4F-AA08-1647-93BD-38971414D4DD}"/>
              </a:ext>
            </a:extLst>
          </p:cNvPr>
          <p:cNvSpPr/>
          <p:nvPr/>
        </p:nvSpPr>
        <p:spPr>
          <a:xfrm>
            <a:off x="3788892" y="856267"/>
            <a:ext cx="1475437" cy="1475437"/>
          </a:xfrm>
          <a:prstGeom prst="ellipse">
            <a:avLst/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 descr="Scales of Justice">
            <a:extLst>
              <a:ext uri="{FF2B5EF4-FFF2-40B4-BE49-F238E27FC236}">
                <a16:creationId xmlns:a16="http://schemas.microsoft.com/office/drawing/2014/main" id="{EC9D00B3-BFDC-FA49-A920-EA0F8B5CCAC4}"/>
              </a:ext>
            </a:extLst>
          </p:cNvPr>
          <p:cNvSpPr/>
          <p:nvPr/>
        </p:nvSpPr>
        <p:spPr>
          <a:xfrm>
            <a:off x="4103329" y="1170704"/>
            <a:ext cx="846562" cy="846562"/>
          </a:xfrm>
          <a:prstGeom prst="rect">
            <a:avLst/>
          </a:prstGeom>
          <a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2C875A4-DEBC-8E46-9BD3-C6BEB205B9B2}"/>
              </a:ext>
            </a:extLst>
          </p:cNvPr>
          <p:cNvSpPr/>
          <p:nvPr/>
        </p:nvSpPr>
        <p:spPr>
          <a:xfrm>
            <a:off x="3317236" y="2791267"/>
            <a:ext cx="2418750" cy="720000"/>
          </a:xfrm>
          <a:custGeom>
            <a:avLst/>
            <a:gdLst>
              <a:gd name="connsiteX0" fmla="*/ 0 w 2418750"/>
              <a:gd name="connsiteY0" fmla="*/ 0 h 720000"/>
              <a:gd name="connsiteX1" fmla="*/ 2418750 w 2418750"/>
              <a:gd name="connsiteY1" fmla="*/ 0 h 720000"/>
              <a:gd name="connsiteX2" fmla="*/ 2418750 w 2418750"/>
              <a:gd name="connsiteY2" fmla="*/ 720000 h 720000"/>
              <a:gd name="connsiteX3" fmla="*/ 0 w 2418750"/>
              <a:gd name="connsiteY3" fmla="*/ 720000 h 720000"/>
              <a:gd name="connsiteX4" fmla="*/ 0 w 2418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8750" h="720000">
                <a:moveTo>
                  <a:pt x="0" y="0"/>
                </a:moveTo>
                <a:lnTo>
                  <a:pt x="2418750" y="0"/>
                </a:lnTo>
                <a:lnTo>
                  <a:pt x="2418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/>
              <a:t>Mathematically demanding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03AE3A-0735-4D4B-B243-CA462C4D18E6}"/>
              </a:ext>
            </a:extLst>
          </p:cNvPr>
          <p:cNvSpPr/>
          <p:nvPr/>
        </p:nvSpPr>
        <p:spPr>
          <a:xfrm>
            <a:off x="6630923" y="856267"/>
            <a:ext cx="1475437" cy="1475437"/>
          </a:xfrm>
          <a:prstGeom prst="ellipse">
            <a:avLst/>
          </a:prstGeom>
          <a:solidFill>
            <a:srgbClr val="FF0000">
              <a:alpha val="30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 descr="Statistics">
            <a:extLst>
              <a:ext uri="{FF2B5EF4-FFF2-40B4-BE49-F238E27FC236}">
                <a16:creationId xmlns:a16="http://schemas.microsoft.com/office/drawing/2014/main" id="{3D7AD06F-C978-5B4D-B002-2EF9ADF338F3}"/>
              </a:ext>
            </a:extLst>
          </p:cNvPr>
          <p:cNvSpPr/>
          <p:nvPr/>
        </p:nvSpPr>
        <p:spPr>
          <a:xfrm>
            <a:off x="6945361" y="1170704"/>
            <a:ext cx="846562" cy="846562"/>
          </a:xfrm>
          <a:prstGeom prst="rect">
            <a:avLst/>
          </a:prstGeom>
          <a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7A44C5B-8304-7847-9614-CDF25F0E4F99}"/>
              </a:ext>
            </a:extLst>
          </p:cNvPr>
          <p:cNvSpPr/>
          <p:nvPr/>
        </p:nvSpPr>
        <p:spPr>
          <a:xfrm>
            <a:off x="6159267" y="2791267"/>
            <a:ext cx="2418750" cy="720000"/>
          </a:xfrm>
          <a:custGeom>
            <a:avLst/>
            <a:gdLst>
              <a:gd name="connsiteX0" fmla="*/ 0 w 2418750"/>
              <a:gd name="connsiteY0" fmla="*/ 0 h 720000"/>
              <a:gd name="connsiteX1" fmla="*/ 2418750 w 2418750"/>
              <a:gd name="connsiteY1" fmla="*/ 0 h 720000"/>
              <a:gd name="connsiteX2" fmla="*/ 2418750 w 2418750"/>
              <a:gd name="connsiteY2" fmla="*/ 720000 h 720000"/>
              <a:gd name="connsiteX3" fmla="*/ 0 w 2418750"/>
              <a:gd name="connsiteY3" fmla="*/ 720000 h 720000"/>
              <a:gd name="connsiteX4" fmla="*/ 0 w 2418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8750" h="720000">
                <a:moveTo>
                  <a:pt x="0" y="0"/>
                </a:moveTo>
                <a:lnTo>
                  <a:pt x="2418750" y="0"/>
                </a:lnTo>
                <a:lnTo>
                  <a:pt x="2418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800" kern="1200"/>
              <a:t>Large Amount of data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4FB0A3-E875-2348-9E72-C31AEB189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669"/>
            <a:ext cx="9144000" cy="263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746BF4-9413-1F49-BD80-F964DB251FC4}"/>
              </a:ext>
            </a:extLst>
          </p:cNvPr>
          <p:cNvSpPr/>
          <p:nvPr/>
        </p:nvSpPr>
        <p:spPr>
          <a:xfrm>
            <a:off x="3792773" y="3912517"/>
            <a:ext cx="2854712" cy="278780"/>
          </a:xfrm>
          <a:prstGeom prst="rect">
            <a:avLst/>
          </a:prstGeom>
          <a:solidFill>
            <a:srgbClr val="2D2D2D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46453-B317-C943-9A2A-9AD61066A934}"/>
              </a:ext>
            </a:extLst>
          </p:cNvPr>
          <p:cNvSpPr/>
          <p:nvPr/>
        </p:nvSpPr>
        <p:spPr>
          <a:xfrm>
            <a:off x="8410121" y="5543244"/>
            <a:ext cx="334536" cy="9076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0A7BA-9959-BA4D-A5EC-D6C469414160}"/>
              </a:ext>
            </a:extLst>
          </p:cNvPr>
          <p:cNvSpPr txBox="1"/>
          <p:nvPr/>
        </p:nvSpPr>
        <p:spPr>
          <a:xfrm>
            <a:off x="39758" y="6518953"/>
            <a:ext cx="878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 </a:t>
            </a:r>
            <a:r>
              <a:rPr lang="en-US" sz="900" i="1" dirty="0"/>
              <a:t>Gordon, R; Bender, R; Herman, GT (December 1970). "Algebraic reconstruction techniques (ART) for three-dimensional electron microscopy and x-ray photography". </a:t>
            </a:r>
            <a:r>
              <a:rPr lang="en-US" sz="900" i="1" dirty="0">
                <a:hlinkClick r:id="rId9" tooltip="Journal of Theoretical Biology"/>
              </a:rPr>
              <a:t>Journal of Theoretical Biology</a:t>
            </a:r>
            <a:r>
              <a:rPr lang="en-US" sz="900" i="1" dirty="0"/>
              <a:t>. </a:t>
            </a:r>
            <a:r>
              <a:rPr lang="en-US" sz="900" b="1" i="1" dirty="0"/>
              <a:t>29</a:t>
            </a:r>
            <a:r>
              <a:rPr lang="en-US" sz="900" i="1" dirty="0"/>
              <a:t> (3): 471–81. </a:t>
            </a:r>
            <a:r>
              <a:rPr lang="en-US" sz="900" i="1" dirty="0">
                <a:hlinkClick r:id="rId10" tooltip="Doi (identifier)"/>
              </a:rPr>
              <a:t>doi</a:t>
            </a:r>
            <a:r>
              <a:rPr lang="en-US" sz="900" i="1" dirty="0"/>
              <a:t>:</a:t>
            </a:r>
            <a:r>
              <a:rPr lang="en-US" sz="900" i="1" u="sng" dirty="0">
                <a:hlinkClick r:id="rId11"/>
              </a:rPr>
              <a:t>10.1016/0022-5193(70)90109-8</a:t>
            </a:r>
            <a:r>
              <a:rPr lang="en-US" sz="900" i="1" dirty="0"/>
              <a:t>. </a:t>
            </a:r>
            <a:r>
              <a:rPr lang="en-US" sz="900" i="1" dirty="0">
                <a:hlinkClick r:id="rId12" tooltip="PMID (identifier)"/>
              </a:rPr>
              <a:t>PMID</a:t>
            </a:r>
            <a:r>
              <a:rPr lang="en-US" sz="900" i="1" dirty="0"/>
              <a:t> </a:t>
            </a:r>
            <a:r>
              <a:rPr lang="en-US" sz="900" i="1" dirty="0">
                <a:hlinkClick r:id="rId13"/>
              </a:rPr>
              <a:t>5492997</a:t>
            </a:r>
            <a:r>
              <a:rPr lang="en-US" sz="900" i="1" dirty="0"/>
              <a:t>.</a:t>
            </a:r>
            <a:endParaRPr lang="en-US" sz="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60F93-71D3-6442-95BC-6BD6268FEFCB}"/>
              </a:ext>
            </a:extLst>
          </p:cNvPr>
          <p:cNvSpPr/>
          <p:nvPr/>
        </p:nvSpPr>
        <p:spPr>
          <a:xfrm>
            <a:off x="8348870" y="5128591"/>
            <a:ext cx="728870" cy="530087"/>
          </a:xfrm>
          <a:prstGeom prst="rect">
            <a:avLst/>
          </a:prstGeom>
          <a:noFill/>
          <a:ln w="698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7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8" grpId="0" animBg="1"/>
      <p:bldP spid="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CDB2-1D3C-6849-921F-6E175E58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Classification 	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FB49BB-43EF-AB49-9229-77F2E786DC17}"/>
              </a:ext>
            </a:extLst>
          </p:cNvPr>
          <p:cNvSpPr/>
          <p:nvPr/>
        </p:nvSpPr>
        <p:spPr>
          <a:xfrm>
            <a:off x="457200" y="1914224"/>
            <a:ext cx="8229600" cy="1975050"/>
          </a:xfrm>
          <a:custGeom>
            <a:avLst/>
            <a:gdLst>
              <a:gd name="connsiteX0" fmla="*/ 0 w 8229600"/>
              <a:gd name="connsiteY0" fmla="*/ 0 h 1975050"/>
              <a:gd name="connsiteX1" fmla="*/ 8229600 w 8229600"/>
              <a:gd name="connsiteY1" fmla="*/ 0 h 1975050"/>
              <a:gd name="connsiteX2" fmla="*/ 8229600 w 8229600"/>
              <a:gd name="connsiteY2" fmla="*/ 1975050 h 1975050"/>
              <a:gd name="connsiteX3" fmla="*/ 0 w 8229600"/>
              <a:gd name="connsiteY3" fmla="*/ 1975050 h 1975050"/>
              <a:gd name="connsiteX4" fmla="*/ 0 w 8229600"/>
              <a:gd name="connsiteY4" fmla="*/ 0 h 197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975050">
                <a:moveTo>
                  <a:pt x="0" y="0"/>
                </a:moveTo>
                <a:lnTo>
                  <a:pt x="8229600" y="0"/>
                </a:lnTo>
                <a:lnTo>
                  <a:pt x="8229600" y="1975050"/>
                </a:lnTo>
                <a:lnTo>
                  <a:pt x="0" y="1975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Filtered Back Projection</a:t>
            </a:r>
          </a:p>
          <a:p>
            <a:pPr marL="342900" lvl="2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Convolution</a:t>
            </a:r>
          </a:p>
          <a:p>
            <a:pPr marL="342900" lvl="2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Radon’s Method</a:t>
            </a:r>
          </a:p>
          <a:p>
            <a:pPr marL="342900" lvl="2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Fourier Filtering 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2D, 3D Fourier Recon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A1D8DF4-BCEC-8341-A16D-37775884823C}"/>
              </a:ext>
            </a:extLst>
          </p:cNvPr>
          <p:cNvSpPr/>
          <p:nvPr/>
        </p:nvSpPr>
        <p:spPr>
          <a:xfrm>
            <a:off x="868680" y="1633784"/>
            <a:ext cx="5760720" cy="560880"/>
          </a:xfrm>
          <a:custGeom>
            <a:avLst/>
            <a:gdLst>
              <a:gd name="connsiteX0" fmla="*/ 0 w 5760720"/>
              <a:gd name="connsiteY0" fmla="*/ 93482 h 560880"/>
              <a:gd name="connsiteX1" fmla="*/ 93482 w 5760720"/>
              <a:gd name="connsiteY1" fmla="*/ 0 h 560880"/>
              <a:gd name="connsiteX2" fmla="*/ 5667238 w 5760720"/>
              <a:gd name="connsiteY2" fmla="*/ 0 h 560880"/>
              <a:gd name="connsiteX3" fmla="*/ 5760720 w 5760720"/>
              <a:gd name="connsiteY3" fmla="*/ 93482 h 560880"/>
              <a:gd name="connsiteX4" fmla="*/ 5760720 w 5760720"/>
              <a:gd name="connsiteY4" fmla="*/ 467398 h 560880"/>
              <a:gd name="connsiteX5" fmla="*/ 5667238 w 5760720"/>
              <a:gd name="connsiteY5" fmla="*/ 560880 h 560880"/>
              <a:gd name="connsiteX6" fmla="*/ 93482 w 5760720"/>
              <a:gd name="connsiteY6" fmla="*/ 560880 h 560880"/>
              <a:gd name="connsiteX7" fmla="*/ 0 w 5760720"/>
              <a:gd name="connsiteY7" fmla="*/ 467398 h 560880"/>
              <a:gd name="connsiteX8" fmla="*/ 0 w 5760720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720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5667238" y="0"/>
                </a:lnTo>
                <a:cubicBezTo>
                  <a:pt x="5718867" y="0"/>
                  <a:pt x="5760720" y="41853"/>
                  <a:pt x="5760720" y="93482"/>
                </a:cubicBezTo>
                <a:lnTo>
                  <a:pt x="5760720" y="467398"/>
                </a:lnTo>
                <a:cubicBezTo>
                  <a:pt x="5760720" y="519027"/>
                  <a:pt x="5718867" y="560880"/>
                  <a:pt x="5667238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rgbClr val="E3324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Analytical Methods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4CDC9AE-C7B5-8245-9D20-BDC10B00025A}"/>
              </a:ext>
            </a:extLst>
          </p:cNvPr>
          <p:cNvSpPr/>
          <p:nvPr/>
        </p:nvSpPr>
        <p:spPr>
          <a:xfrm>
            <a:off x="457200" y="4272315"/>
            <a:ext cx="8229600" cy="1675800"/>
          </a:xfrm>
          <a:custGeom>
            <a:avLst/>
            <a:gdLst>
              <a:gd name="connsiteX0" fmla="*/ 0 w 8229600"/>
              <a:gd name="connsiteY0" fmla="*/ 0 h 1675800"/>
              <a:gd name="connsiteX1" fmla="*/ 8229600 w 8229600"/>
              <a:gd name="connsiteY1" fmla="*/ 0 h 1675800"/>
              <a:gd name="connsiteX2" fmla="*/ 8229600 w 8229600"/>
              <a:gd name="connsiteY2" fmla="*/ 1675800 h 1675800"/>
              <a:gd name="connsiteX3" fmla="*/ 0 w 8229600"/>
              <a:gd name="connsiteY3" fmla="*/ 1675800 h 1675800"/>
              <a:gd name="connsiteX4" fmla="*/ 0 w 8229600"/>
              <a:gd name="connsiteY4" fmla="*/ 0 h 167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675800">
                <a:moveTo>
                  <a:pt x="0" y="0"/>
                </a:moveTo>
                <a:lnTo>
                  <a:pt x="8229600" y="0"/>
                </a:lnTo>
                <a:lnTo>
                  <a:pt x="8229600" y="1675800"/>
                </a:lnTo>
                <a:lnTo>
                  <a:pt x="0" y="1675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Algebraic Reconstruction Technique (ART)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Simultaneous Iterative Reconstruction Technique (SIRT)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Simultaneous Algebraic Reconstruction Technique (SART)</a:t>
            </a:r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900" kern="1200" dirty="0"/>
              <a:t>Iterative Least Square Tech(ILST)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7ED872-2715-1B41-A40D-1864D0BB38AE}"/>
              </a:ext>
            </a:extLst>
          </p:cNvPr>
          <p:cNvSpPr/>
          <p:nvPr/>
        </p:nvSpPr>
        <p:spPr>
          <a:xfrm>
            <a:off x="868680" y="3991875"/>
            <a:ext cx="5760720" cy="560880"/>
          </a:xfrm>
          <a:custGeom>
            <a:avLst/>
            <a:gdLst>
              <a:gd name="connsiteX0" fmla="*/ 0 w 5760720"/>
              <a:gd name="connsiteY0" fmla="*/ 93482 h 560880"/>
              <a:gd name="connsiteX1" fmla="*/ 93482 w 5760720"/>
              <a:gd name="connsiteY1" fmla="*/ 0 h 560880"/>
              <a:gd name="connsiteX2" fmla="*/ 5667238 w 5760720"/>
              <a:gd name="connsiteY2" fmla="*/ 0 h 560880"/>
              <a:gd name="connsiteX3" fmla="*/ 5760720 w 5760720"/>
              <a:gd name="connsiteY3" fmla="*/ 93482 h 560880"/>
              <a:gd name="connsiteX4" fmla="*/ 5760720 w 5760720"/>
              <a:gd name="connsiteY4" fmla="*/ 467398 h 560880"/>
              <a:gd name="connsiteX5" fmla="*/ 5667238 w 5760720"/>
              <a:gd name="connsiteY5" fmla="*/ 560880 h 560880"/>
              <a:gd name="connsiteX6" fmla="*/ 93482 w 5760720"/>
              <a:gd name="connsiteY6" fmla="*/ 560880 h 560880"/>
              <a:gd name="connsiteX7" fmla="*/ 0 w 5760720"/>
              <a:gd name="connsiteY7" fmla="*/ 467398 h 560880"/>
              <a:gd name="connsiteX8" fmla="*/ 0 w 5760720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0720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5667238" y="0"/>
                </a:lnTo>
                <a:cubicBezTo>
                  <a:pt x="5718867" y="0"/>
                  <a:pt x="5760720" y="41853"/>
                  <a:pt x="5760720" y="93482"/>
                </a:cubicBezTo>
                <a:lnTo>
                  <a:pt x="5760720" y="467398"/>
                </a:lnTo>
                <a:cubicBezTo>
                  <a:pt x="5760720" y="519027"/>
                  <a:pt x="5718867" y="560880"/>
                  <a:pt x="5667238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rgbClr val="E3324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Iterative Methods</a:t>
            </a:r>
          </a:p>
        </p:txBody>
      </p:sp>
    </p:spTree>
    <p:extLst>
      <p:ext uri="{BB962C8B-B14F-4D97-AF65-F5344CB8AC3E}">
        <p14:creationId xmlns:p14="http://schemas.microsoft.com/office/powerpoint/2010/main" val="152971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363-ECA0-4C40-8370-2A799BC2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 – Algebraic Reconstruction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6BECE83-AFF6-7C41-AB8C-84706410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17638"/>
            <a:ext cx="5570856" cy="5193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61A30C-ECE9-9B49-90B1-4F0E8210914E}"/>
                  </a:ext>
                </a:extLst>
              </p:cNvPr>
              <p:cNvSpPr txBox="1"/>
              <p:nvPr/>
            </p:nvSpPr>
            <p:spPr>
              <a:xfrm>
                <a:off x="5325569" y="2154403"/>
                <a:ext cx="3687581" cy="1926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- Volume 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Projection Data Vector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- Weighting Factor (projection matrix)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61A30C-ECE9-9B49-90B1-4F0E82109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569" y="2154403"/>
                <a:ext cx="3687581" cy="1926297"/>
              </a:xfrm>
              <a:prstGeom prst="rect">
                <a:avLst/>
              </a:prstGeom>
              <a:blipFill>
                <a:blip r:embed="rId7"/>
                <a:stretch>
                  <a:fillRect l="-1027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A9614E-30BE-3D4C-BC45-1FCBFBA11100}"/>
                  </a:ext>
                </a:extLst>
              </p:cNvPr>
              <p:cNvSpPr txBox="1"/>
              <p:nvPr/>
            </p:nvSpPr>
            <p:spPr>
              <a:xfrm>
                <a:off x="5305569" y="1473254"/>
                <a:ext cx="2993063" cy="681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A9614E-30BE-3D4C-BC45-1FCBFBA1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69" y="1473254"/>
                <a:ext cx="2993063" cy="681149"/>
              </a:xfrm>
              <a:prstGeom prst="rect">
                <a:avLst/>
              </a:prstGeom>
              <a:blipFill>
                <a:blip r:embed="rId8"/>
                <a:stretch>
                  <a:fillRect l="-18644" t="-105455" b="-1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3A2E5DD-0EFF-7A41-951C-AFA0BC810A15}"/>
              </a:ext>
            </a:extLst>
          </p:cNvPr>
          <p:cNvSpPr txBox="1"/>
          <p:nvPr/>
        </p:nvSpPr>
        <p:spPr>
          <a:xfrm>
            <a:off x="457199" y="6584100"/>
            <a:ext cx="5647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A. C. </a:t>
            </a:r>
            <a:r>
              <a:rPr lang="en-US" sz="900" b="1" dirty="0" err="1"/>
              <a:t>Kak</a:t>
            </a:r>
            <a:r>
              <a:rPr lang="en-US" sz="900" b="1" dirty="0"/>
              <a:t> and Malcolm Slaney, </a:t>
            </a:r>
            <a:r>
              <a:rPr lang="en-US" sz="900" b="1" i="1" dirty="0"/>
              <a:t>Principles of Computerized Tomographic Imaging,</a:t>
            </a:r>
            <a:r>
              <a:rPr lang="en-US" sz="900" b="1" dirty="0"/>
              <a:t> IEEE Press, 1988.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B4859-8345-3748-BF8E-7BD39AEE7234}"/>
                  </a:ext>
                </a:extLst>
              </p:cNvPr>
              <p:cNvSpPr txBox="1"/>
              <p:nvPr/>
            </p:nvSpPr>
            <p:spPr>
              <a:xfrm>
                <a:off x="5305569" y="3830473"/>
                <a:ext cx="3212432" cy="358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Practical images : 256 X 256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 can be as large as 65,536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Contrast developed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-map projection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B4859-8345-3748-BF8E-7BD39AEE7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69" y="3830473"/>
                <a:ext cx="3212432" cy="3588226"/>
              </a:xfrm>
              <a:prstGeom prst="rect">
                <a:avLst/>
              </a:prstGeom>
              <a:blipFill>
                <a:blip r:embed="rId9"/>
                <a:stretch>
                  <a:fillRect l="-1181" t="-353" r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48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F790-F950-5341-BA06-5A1D80B9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29FE0-4286-A645-9ABE-0383390CE3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29FE0-4286-A645-9ABE-0383390CE3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0C081D-854C-4444-B48A-1556E5CEB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5" y="2424352"/>
            <a:ext cx="2781300" cy="1320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BEAAD2-CDA1-1846-B0F1-F2BD7AA52C51}"/>
              </a:ext>
            </a:extLst>
          </p:cNvPr>
          <p:cNvSpPr/>
          <p:nvPr/>
        </p:nvSpPr>
        <p:spPr>
          <a:xfrm>
            <a:off x="7890387" y="2468596"/>
            <a:ext cx="14748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5F37-9112-6E47-B322-F0CFDEA7CF97}"/>
              </a:ext>
            </a:extLst>
          </p:cNvPr>
          <p:cNvSpPr txBox="1"/>
          <p:nvPr/>
        </p:nvSpPr>
        <p:spPr>
          <a:xfrm>
            <a:off x="7949383" y="2766110"/>
            <a:ext cx="147484" cy="2308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B7D0E-6777-0D49-A0EE-8F8EEBB3813C}"/>
              </a:ext>
            </a:extLst>
          </p:cNvPr>
          <p:cNvSpPr txBox="1"/>
          <p:nvPr/>
        </p:nvSpPr>
        <p:spPr>
          <a:xfrm>
            <a:off x="7969051" y="3316720"/>
            <a:ext cx="147484" cy="2308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12B90-868E-3D4D-81CC-87BB8E5ABD6F}"/>
              </a:ext>
            </a:extLst>
          </p:cNvPr>
          <p:cNvSpPr/>
          <p:nvPr/>
        </p:nvSpPr>
        <p:spPr>
          <a:xfrm>
            <a:off x="7954299" y="3033941"/>
            <a:ext cx="14748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4BFDCE-DFF9-5C46-AE97-B88924592997}"/>
                  </a:ext>
                </a:extLst>
              </p:cNvPr>
              <p:cNvSpPr txBox="1"/>
              <p:nvPr/>
            </p:nvSpPr>
            <p:spPr>
              <a:xfrm>
                <a:off x="796413" y="3218606"/>
                <a:ext cx="4844737" cy="1928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Weighted Projection  difference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- Weighted Backprojection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- Update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4BFDCE-DFF9-5C46-AE97-B8892459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13" y="3218606"/>
                <a:ext cx="4844737" cy="1928670"/>
              </a:xfrm>
              <a:prstGeom prst="rect">
                <a:avLst/>
              </a:prstGeom>
              <a:blipFill>
                <a:blip r:embed="rId4"/>
                <a:stretch>
                  <a:fillRect l="-785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C3A6EE-0844-C046-97AF-D1CBD36ED7E2}"/>
              </a:ext>
            </a:extLst>
          </p:cNvPr>
          <p:cNvSpPr txBox="1"/>
          <p:nvPr/>
        </p:nvSpPr>
        <p:spPr>
          <a:xfrm>
            <a:off x="457200" y="6506827"/>
            <a:ext cx="5647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A. C. </a:t>
            </a:r>
            <a:r>
              <a:rPr lang="en-US" sz="900" b="1" dirty="0" err="1"/>
              <a:t>Kak</a:t>
            </a:r>
            <a:r>
              <a:rPr lang="en-US" sz="900" b="1" dirty="0"/>
              <a:t> and Malcolm Slaney, </a:t>
            </a:r>
            <a:r>
              <a:rPr lang="en-US" sz="900" b="1" i="1" dirty="0"/>
              <a:t>Principles of Computerized Tomographic Imaging,</a:t>
            </a:r>
            <a:r>
              <a:rPr lang="en-US" sz="900" b="1" dirty="0"/>
              <a:t> IEEE Press, 1988.</a:t>
            </a:r>
          </a:p>
        </p:txBody>
      </p:sp>
    </p:spTree>
    <p:extLst>
      <p:ext uri="{BB962C8B-B14F-4D97-AF65-F5344CB8AC3E}">
        <p14:creationId xmlns:p14="http://schemas.microsoft.com/office/powerpoint/2010/main" val="4842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896-E1DF-4A4A-8678-4FED3EA3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SIRT</a:t>
            </a:r>
          </a:p>
        </p:txBody>
      </p:sp>
      <p:pic>
        <p:nvPicPr>
          <p:cNvPr id="9" name="Picture 8" descr="A picture containing flying, food, air, white&#10;&#10;Description automatically generated">
            <a:extLst>
              <a:ext uri="{FF2B5EF4-FFF2-40B4-BE49-F238E27FC236}">
                <a16:creationId xmlns:a16="http://schemas.microsoft.com/office/drawing/2014/main" id="{78DC8FD6-1503-7748-8CB7-23DB875AD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4135"/>
            <a:ext cx="2022529" cy="11446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CBB580-FDF0-EF4F-BF54-72DFBE287264}"/>
              </a:ext>
            </a:extLst>
          </p:cNvPr>
          <p:cNvSpPr/>
          <p:nvPr/>
        </p:nvSpPr>
        <p:spPr>
          <a:xfrm>
            <a:off x="3626600" y="1904135"/>
            <a:ext cx="1658319" cy="16759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C5B9-5B86-FD4E-8432-A7753FCB97E8}"/>
              </a:ext>
            </a:extLst>
          </p:cNvPr>
          <p:cNvSpPr/>
          <p:nvPr/>
        </p:nvSpPr>
        <p:spPr>
          <a:xfrm>
            <a:off x="1379349" y="3290453"/>
            <a:ext cx="2022528" cy="11446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59486-5157-E940-92FB-785B685606D7}"/>
              </a:ext>
            </a:extLst>
          </p:cNvPr>
          <p:cNvCxnSpPr>
            <a:cxnSpLocks/>
          </p:cNvCxnSpPr>
          <p:nvPr/>
        </p:nvCxnSpPr>
        <p:spPr>
          <a:xfrm>
            <a:off x="2891246" y="2882527"/>
            <a:ext cx="0" cy="4079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5B0B3E42-6A8D-2D4D-BBAB-4FAF2BD6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22249"/>
            <a:ext cx="2016722" cy="11446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AEDA6D1-4E24-6944-8D63-7C71C951C9D8}"/>
              </a:ext>
            </a:extLst>
          </p:cNvPr>
          <p:cNvSpPr/>
          <p:nvPr/>
        </p:nvSpPr>
        <p:spPr>
          <a:xfrm>
            <a:off x="945398" y="4738762"/>
            <a:ext cx="1146874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Weighted Projection Difference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2CA62-58D6-5C4A-B7C3-EEC0BA25CA4C}"/>
              </a:ext>
            </a:extLst>
          </p:cNvPr>
          <p:cNvCxnSpPr/>
          <p:nvPr/>
        </p:nvCxnSpPr>
        <p:spPr>
          <a:xfrm>
            <a:off x="666427" y="3048798"/>
            <a:ext cx="0" cy="237345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BD50B5-13AD-E24D-853F-C48C362EF436}"/>
              </a:ext>
            </a:extLst>
          </p:cNvPr>
          <p:cNvCxnSpPr>
            <a:cxnSpLocks/>
          </p:cNvCxnSpPr>
          <p:nvPr/>
        </p:nvCxnSpPr>
        <p:spPr>
          <a:xfrm>
            <a:off x="1766807" y="5176433"/>
            <a:ext cx="0" cy="245816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6430C3-454F-D245-9D1A-8CD55F11CBCF}"/>
              </a:ext>
            </a:extLst>
          </p:cNvPr>
          <p:cNvCxnSpPr>
            <a:cxnSpLocks/>
          </p:cNvCxnSpPr>
          <p:nvPr/>
        </p:nvCxnSpPr>
        <p:spPr>
          <a:xfrm>
            <a:off x="1766806" y="4435115"/>
            <a:ext cx="0" cy="30364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5B756A4-DBCE-3745-90E5-C97D465CAFC1}"/>
              </a:ext>
            </a:extLst>
          </p:cNvPr>
          <p:cNvSpPr/>
          <p:nvPr/>
        </p:nvSpPr>
        <p:spPr>
          <a:xfrm>
            <a:off x="4331775" y="5775744"/>
            <a:ext cx="1146874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Weighted </a:t>
            </a:r>
            <a:r>
              <a:rPr lang="en-US" sz="1000" b="1" dirty="0" err="1">
                <a:solidFill>
                  <a:schemeClr val="tx1"/>
                </a:solidFill>
              </a:rPr>
              <a:t>backprojection</a:t>
            </a:r>
            <a:r>
              <a:rPr lang="en-US" sz="1000" b="1" dirty="0">
                <a:solidFill>
                  <a:schemeClr val="tx1"/>
                </a:solidFill>
              </a:rPr>
              <a:t> Difference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EF6DAC-9C5D-2841-AFEF-24F2DE7A57A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473922" y="5994580"/>
            <a:ext cx="1857853" cy="1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7599BF-C324-7444-A239-8CF0070FF3FC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478649" y="5994580"/>
            <a:ext cx="154208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53374-9086-D148-B6CD-C81BB550DE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1" r="3159" b="51421"/>
          <a:stretch/>
        </p:blipFill>
        <p:spPr>
          <a:xfrm>
            <a:off x="7020732" y="4832706"/>
            <a:ext cx="1658319" cy="189405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3C6E28-6348-8B4A-97FA-15DB15F53FD3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849891" y="3048798"/>
            <a:ext cx="1" cy="1783908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B09CF2-A3EB-F749-ADFE-926527A5878E}"/>
              </a:ext>
            </a:extLst>
          </p:cNvPr>
          <p:cNvSpPr/>
          <p:nvPr/>
        </p:nvSpPr>
        <p:spPr>
          <a:xfrm>
            <a:off x="7276454" y="2607299"/>
            <a:ext cx="1146874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Update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507EF5-5A76-2249-86B9-4493693687A3}"/>
              </a:ext>
            </a:extLst>
          </p:cNvPr>
          <p:cNvCxnSpPr>
            <a:cxnSpLocks/>
            <a:stCxn id="44" idx="1"/>
            <a:endCxn id="7" idx="3"/>
          </p:cNvCxnSpPr>
          <p:nvPr/>
        </p:nvCxnSpPr>
        <p:spPr>
          <a:xfrm flipH="1" flipV="1">
            <a:off x="5273982" y="2826134"/>
            <a:ext cx="2002472" cy="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AC80D85-BF70-9A47-A43D-75A6ED8B271A}"/>
                  </a:ext>
                </a:extLst>
              </p:cNvPr>
              <p:cNvSpPr/>
              <p:nvPr/>
            </p:nvSpPr>
            <p:spPr>
              <a:xfrm>
                <a:off x="2473922" y="1106869"/>
                <a:ext cx="5101966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AC80D85-BF70-9A47-A43D-75A6ED8B2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922" y="1106869"/>
                <a:ext cx="5101966" cy="493277"/>
              </a:xfrm>
              <a:prstGeom prst="rect">
                <a:avLst/>
              </a:prstGeom>
              <a:blipFill>
                <a:blip r:embed="rId7"/>
                <a:stretch>
                  <a:fillRect l="-99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Hexagon 51">
            <a:extLst>
              <a:ext uri="{FF2B5EF4-FFF2-40B4-BE49-F238E27FC236}">
                <a16:creationId xmlns:a16="http://schemas.microsoft.com/office/drawing/2014/main" id="{3AA4DDD6-FB5B-FC46-B578-9C51FA004907}"/>
              </a:ext>
            </a:extLst>
          </p:cNvPr>
          <p:cNvSpPr/>
          <p:nvPr/>
        </p:nvSpPr>
        <p:spPr>
          <a:xfrm>
            <a:off x="2457455" y="2275932"/>
            <a:ext cx="1175919" cy="603402"/>
          </a:xfrm>
          <a:prstGeom prst="hexagon">
            <a:avLst/>
          </a:prstGeom>
          <a:solidFill>
            <a:srgbClr val="C00000">
              <a:alpha val="30000"/>
            </a:srgb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Forward Projection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CF9DAD-C5CF-1B44-A549-BBA8C670E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1" r="3159" b="51421"/>
          <a:stretch/>
        </p:blipFill>
        <p:spPr>
          <a:xfrm>
            <a:off x="3615663" y="1879107"/>
            <a:ext cx="1658319" cy="18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0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5" grpId="0" animBg="1"/>
      <p:bldP spid="21" grpId="0" animBg="1"/>
      <p:bldP spid="30" grpId="0" animBg="1"/>
      <p:bldP spid="44" grpId="0" animBg="1"/>
      <p:bldP spid="50" grpId="0" build="allAtOnce"/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9B3F7B56-29CD-C241-B2C2-3E1676871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/>
          <a:lstStyle/>
          <a:p>
            <a:r>
              <a:rPr lang="en-US" dirty="0"/>
              <a:t>SIRT</a:t>
            </a:r>
          </a:p>
        </p:txBody>
      </p:sp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B525B2-2025-2F4C-A3BC-D974C9AFB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1" r="3159" b="51420"/>
          <a:stretch/>
        </p:blipFill>
        <p:spPr>
          <a:xfrm>
            <a:off x="3603355" y="1838840"/>
            <a:ext cx="1658319" cy="1894046"/>
          </a:xfrm>
          <a:prstGeom prst="rect">
            <a:avLst/>
          </a:prstGeom>
        </p:spPr>
      </p:pic>
      <p:pic>
        <p:nvPicPr>
          <p:cNvPr id="44" name="Picture 43" descr="A picture containing flying, food, air, white&#10;&#10;Description automatically generated">
            <a:extLst>
              <a:ext uri="{FF2B5EF4-FFF2-40B4-BE49-F238E27FC236}">
                <a16:creationId xmlns:a16="http://schemas.microsoft.com/office/drawing/2014/main" id="{8B1EDF53-F4B4-2746-B8A4-C5A2BA5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4135"/>
            <a:ext cx="2022529" cy="114466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C5F27-C1A3-FA4C-8FCC-64AEC8F22CC4}"/>
              </a:ext>
            </a:extLst>
          </p:cNvPr>
          <p:cNvCxnSpPr>
            <a:cxnSpLocks/>
          </p:cNvCxnSpPr>
          <p:nvPr/>
        </p:nvCxnSpPr>
        <p:spPr>
          <a:xfrm>
            <a:off x="3030728" y="2706732"/>
            <a:ext cx="0" cy="58372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AA97E56-9BAB-B94C-944B-E9543665A6ED}"/>
              </a:ext>
            </a:extLst>
          </p:cNvPr>
          <p:cNvSpPr/>
          <p:nvPr/>
        </p:nvSpPr>
        <p:spPr>
          <a:xfrm>
            <a:off x="945397" y="4738762"/>
            <a:ext cx="1528517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Weighted Projection Difference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F55FAD-77C0-5B4A-ADEE-BD537E4A20D7}"/>
              </a:ext>
            </a:extLst>
          </p:cNvPr>
          <p:cNvCxnSpPr/>
          <p:nvPr/>
        </p:nvCxnSpPr>
        <p:spPr>
          <a:xfrm>
            <a:off x="666427" y="3048798"/>
            <a:ext cx="0" cy="237345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4C77ED-AFC8-0740-B025-E6AAFE210551}"/>
              </a:ext>
            </a:extLst>
          </p:cNvPr>
          <p:cNvCxnSpPr>
            <a:cxnSpLocks/>
          </p:cNvCxnSpPr>
          <p:nvPr/>
        </p:nvCxnSpPr>
        <p:spPr>
          <a:xfrm>
            <a:off x="1766807" y="5176433"/>
            <a:ext cx="0" cy="245816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156929-9EC4-B84D-843A-E9397B5316E9}"/>
              </a:ext>
            </a:extLst>
          </p:cNvPr>
          <p:cNvCxnSpPr>
            <a:cxnSpLocks/>
          </p:cNvCxnSpPr>
          <p:nvPr/>
        </p:nvCxnSpPr>
        <p:spPr>
          <a:xfrm>
            <a:off x="1766806" y="4435115"/>
            <a:ext cx="0" cy="30364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DA645-1B0F-D14D-997D-A8D1F2624AF5}"/>
              </a:ext>
            </a:extLst>
          </p:cNvPr>
          <p:cNvSpPr/>
          <p:nvPr/>
        </p:nvSpPr>
        <p:spPr>
          <a:xfrm>
            <a:off x="3859068" y="5738685"/>
            <a:ext cx="1875303" cy="472626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Weighted Backprojection Difference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194D872-AE70-AB4E-98A5-F47435C2F7A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189408" y="5974998"/>
            <a:ext cx="1669660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98DBAA-3705-4742-BF99-0B6FA9C420ED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734371" y="5974998"/>
            <a:ext cx="1301859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BD7C3-FC7D-3F48-A083-D39CEBAFD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1465" r="50220" b="-44"/>
          <a:stretch/>
        </p:blipFill>
        <p:spPr>
          <a:xfrm>
            <a:off x="3603346" y="1864590"/>
            <a:ext cx="1658319" cy="189405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7D0D73B-2599-5A40-B17F-1F9499D14870}"/>
              </a:ext>
            </a:extLst>
          </p:cNvPr>
          <p:cNvSpPr/>
          <p:nvPr/>
        </p:nvSpPr>
        <p:spPr>
          <a:xfrm>
            <a:off x="7276454" y="2607299"/>
            <a:ext cx="1146874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Update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EBAF3F4-6B9C-B64F-AA62-219DD9034ED0}"/>
              </a:ext>
            </a:extLst>
          </p:cNvPr>
          <p:cNvCxnSpPr>
            <a:cxnSpLocks/>
            <a:stCxn id="59" idx="1"/>
            <a:endCxn id="57" idx="3"/>
          </p:cNvCxnSpPr>
          <p:nvPr/>
        </p:nvCxnSpPr>
        <p:spPr>
          <a:xfrm flipH="1" flipV="1">
            <a:off x="5261665" y="2811617"/>
            <a:ext cx="2014789" cy="14518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609D16-4E15-0449-9CD1-3ABA03F9709C}"/>
                  </a:ext>
                </a:extLst>
              </p:cNvPr>
              <p:cNvSpPr/>
              <p:nvPr/>
            </p:nvSpPr>
            <p:spPr>
              <a:xfrm>
                <a:off x="2523200" y="957110"/>
                <a:ext cx="5101966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609D16-4E15-0449-9CD1-3ABA03F97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00" y="957110"/>
                <a:ext cx="5101966" cy="493277"/>
              </a:xfrm>
              <a:prstGeom prst="rect">
                <a:avLst/>
              </a:prstGeom>
              <a:blipFill>
                <a:blip r:embed="rId5"/>
                <a:stretch>
                  <a:fillRect l="-99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Hexagon 62">
            <a:extLst>
              <a:ext uri="{FF2B5EF4-FFF2-40B4-BE49-F238E27FC236}">
                <a16:creationId xmlns:a16="http://schemas.microsoft.com/office/drawing/2014/main" id="{AF7B5CBC-3DDA-D44C-99DB-7AD2FCFFE9C7}"/>
              </a:ext>
            </a:extLst>
          </p:cNvPr>
          <p:cNvSpPr/>
          <p:nvPr/>
        </p:nvSpPr>
        <p:spPr>
          <a:xfrm>
            <a:off x="2473922" y="2213459"/>
            <a:ext cx="1129424" cy="493273"/>
          </a:xfrm>
          <a:prstGeom prst="hexagon">
            <a:avLst/>
          </a:prstGeom>
          <a:solidFill>
            <a:srgbClr val="C00000">
              <a:alpha val="30000"/>
            </a:srgb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Forward Projection</a:t>
            </a:r>
          </a:p>
        </p:txBody>
      </p:sp>
      <p:pic>
        <p:nvPicPr>
          <p:cNvPr id="71" name="Picture 70" descr="A picture containing food, game&#10;&#10;Description automatically generated">
            <a:extLst>
              <a:ext uri="{FF2B5EF4-FFF2-40B4-BE49-F238E27FC236}">
                <a16:creationId xmlns:a16="http://schemas.microsoft.com/office/drawing/2014/main" id="{59152705-5FC5-3B41-BAAE-8CBFF4FBD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17" y="3315320"/>
            <a:ext cx="2025793" cy="1156919"/>
          </a:xfrm>
          <a:prstGeom prst="rect">
            <a:avLst/>
          </a:prstGeom>
        </p:spPr>
      </p:pic>
      <p:pic>
        <p:nvPicPr>
          <p:cNvPr id="73" name="Picture 7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771ED656-7F48-DE4F-B112-99A88B376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6" y="5427388"/>
            <a:ext cx="1973274" cy="1156917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CAC6188-0AD1-6148-99AD-0D04E5CC13C0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7849891" y="3044970"/>
            <a:ext cx="25290" cy="1973139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A picture containing star, black, white, light&#10;&#10;Description automatically generated">
            <a:extLst>
              <a:ext uri="{FF2B5EF4-FFF2-40B4-BE49-F238E27FC236}">
                <a16:creationId xmlns:a16="http://schemas.microsoft.com/office/drawing/2014/main" id="{E179CD47-7E7D-A44D-92DC-36A23634F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65" y="5023173"/>
            <a:ext cx="1605065" cy="1621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89E6E1-7A2E-6148-93E8-0ECFF8A344EE}"/>
              </a:ext>
            </a:extLst>
          </p:cNvPr>
          <p:cNvSpPr/>
          <p:nvPr/>
        </p:nvSpPr>
        <p:spPr>
          <a:xfrm>
            <a:off x="4030745" y="3550699"/>
            <a:ext cx="868530" cy="23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ying, food, air, white&#10;&#10;Description automatically generated">
            <a:extLst>
              <a:ext uri="{FF2B5EF4-FFF2-40B4-BE49-F238E27FC236}">
                <a16:creationId xmlns:a16="http://schemas.microsoft.com/office/drawing/2014/main" id="{72FC198A-7A19-9A49-BCBB-8AE7601E5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4135"/>
            <a:ext cx="2022529" cy="11446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B224D9-B94D-0340-8736-E1CD24A9E7D3}"/>
              </a:ext>
            </a:extLst>
          </p:cNvPr>
          <p:cNvCxnSpPr>
            <a:cxnSpLocks/>
          </p:cNvCxnSpPr>
          <p:nvPr/>
        </p:nvCxnSpPr>
        <p:spPr>
          <a:xfrm>
            <a:off x="3030728" y="2706732"/>
            <a:ext cx="0" cy="58372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0135FFA-F36E-6D43-A398-BDE94F144FC6}"/>
              </a:ext>
            </a:extLst>
          </p:cNvPr>
          <p:cNvSpPr/>
          <p:nvPr/>
        </p:nvSpPr>
        <p:spPr>
          <a:xfrm>
            <a:off x="945397" y="4738762"/>
            <a:ext cx="1528517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Weighted Projection Difference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F1B520-B120-AF49-9C22-CB6E52017D2F}"/>
              </a:ext>
            </a:extLst>
          </p:cNvPr>
          <p:cNvCxnSpPr/>
          <p:nvPr/>
        </p:nvCxnSpPr>
        <p:spPr>
          <a:xfrm>
            <a:off x="666427" y="3048798"/>
            <a:ext cx="0" cy="237345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C37E6-5C6D-6047-BE85-A8F902809EDF}"/>
              </a:ext>
            </a:extLst>
          </p:cNvPr>
          <p:cNvCxnSpPr>
            <a:cxnSpLocks/>
          </p:cNvCxnSpPr>
          <p:nvPr/>
        </p:nvCxnSpPr>
        <p:spPr>
          <a:xfrm>
            <a:off x="1766807" y="5176433"/>
            <a:ext cx="0" cy="245816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8DC35-522F-D448-8068-2502E3033E7C}"/>
              </a:ext>
            </a:extLst>
          </p:cNvPr>
          <p:cNvCxnSpPr>
            <a:cxnSpLocks/>
          </p:cNvCxnSpPr>
          <p:nvPr/>
        </p:nvCxnSpPr>
        <p:spPr>
          <a:xfrm>
            <a:off x="1766806" y="4435115"/>
            <a:ext cx="0" cy="30364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948EC41-9C11-2542-93D3-40DC0A7B4BB9}"/>
              </a:ext>
            </a:extLst>
          </p:cNvPr>
          <p:cNvSpPr/>
          <p:nvPr/>
        </p:nvSpPr>
        <p:spPr>
          <a:xfrm>
            <a:off x="3859068" y="5738685"/>
            <a:ext cx="1875303" cy="472626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Weighted Backprojection Difference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A299C9-3FB5-C64A-BFA7-F0D743EC87D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473922" y="5974998"/>
            <a:ext cx="1385146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59640F-2A16-B946-A5D2-F5BD0450289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34371" y="5974998"/>
            <a:ext cx="1301859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A567E-FFD9-7A46-BB1F-804A14B8C6F2}"/>
              </a:ext>
            </a:extLst>
          </p:cNvPr>
          <p:cNvSpPr/>
          <p:nvPr/>
        </p:nvSpPr>
        <p:spPr>
          <a:xfrm>
            <a:off x="7218404" y="2269061"/>
            <a:ext cx="1146874" cy="437671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Update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052281-105D-414D-A5E5-A911135772C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16457" y="2487897"/>
            <a:ext cx="2001947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2C2E6B-0C8A-4C4D-8B8E-2F40576EECB4}"/>
                  </a:ext>
                </a:extLst>
              </p:cNvPr>
              <p:cNvSpPr/>
              <p:nvPr/>
            </p:nvSpPr>
            <p:spPr>
              <a:xfrm>
                <a:off x="2523200" y="957110"/>
                <a:ext cx="5101966" cy="493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E2C2E6B-0C8A-4C4D-8B8E-2F40576EE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00" y="957110"/>
                <a:ext cx="5101966" cy="493277"/>
              </a:xfrm>
              <a:prstGeom prst="rect">
                <a:avLst/>
              </a:prstGeom>
              <a:blipFill>
                <a:blip r:embed="rId4"/>
                <a:stretch>
                  <a:fillRect l="-99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Hexagon 17">
            <a:extLst>
              <a:ext uri="{FF2B5EF4-FFF2-40B4-BE49-F238E27FC236}">
                <a16:creationId xmlns:a16="http://schemas.microsoft.com/office/drawing/2014/main" id="{EED6FB19-9D7B-404D-91CA-2D62BE45DAE8}"/>
              </a:ext>
            </a:extLst>
          </p:cNvPr>
          <p:cNvSpPr/>
          <p:nvPr/>
        </p:nvSpPr>
        <p:spPr>
          <a:xfrm>
            <a:off x="2473922" y="2213459"/>
            <a:ext cx="1129424" cy="493273"/>
          </a:xfrm>
          <a:prstGeom prst="hexagon">
            <a:avLst/>
          </a:prstGeom>
          <a:solidFill>
            <a:srgbClr val="C00000">
              <a:alpha val="30000"/>
            </a:srgbClr>
          </a:solidFill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Forward Projection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4F4BC-63C6-3B4A-9AD1-4F41B56EBF2D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7791841" y="2706732"/>
            <a:ext cx="0" cy="235915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45616-E761-CC42-9D31-716D6907BEF2}"/>
              </a:ext>
            </a:extLst>
          </p:cNvPr>
          <p:cNvSpPr/>
          <p:nvPr/>
        </p:nvSpPr>
        <p:spPr>
          <a:xfrm>
            <a:off x="429868" y="5458506"/>
            <a:ext cx="2022528" cy="11446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flying, food, air, white&#10;&#10;Description automatically generated">
            <a:extLst>
              <a:ext uri="{FF2B5EF4-FFF2-40B4-BE49-F238E27FC236}">
                <a16:creationId xmlns:a16="http://schemas.microsoft.com/office/drawing/2014/main" id="{65E96975-5934-8044-9FF9-D3FA2187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90" y="3290452"/>
            <a:ext cx="2022529" cy="11446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81D4A02-69CC-B748-999A-2D4C6053971B}"/>
              </a:ext>
            </a:extLst>
          </p:cNvPr>
          <p:cNvSpPr/>
          <p:nvPr/>
        </p:nvSpPr>
        <p:spPr>
          <a:xfrm>
            <a:off x="7036230" y="5066648"/>
            <a:ext cx="1551444" cy="1646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E1D259-A94A-5C49-99A8-F57E8CEBF4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1465" r="50220" b="-44"/>
          <a:stretch/>
        </p:blipFill>
        <p:spPr>
          <a:xfrm>
            <a:off x="3609768" y="1700482"/>
            <a:ext cx="1658319" cy="189405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CCB84-F488-104C-BBEB-AA9AE4B9A6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68" r="49806" b="51353"/>
          <a:stretch/>
        </p:blipFill>
        <p:spPr>
          <a:xfrm>
            <a:off x="3616191" y="1686700"/>
            <a:ext cx="1658316" cy="18940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E246A7-3A6F-5F41-B692-FCA5856BC9CC}"/>
              </a:ext>
            </a:extLst>
          </p:cNvPr>
          <p:cNvSpPr/>
          <p:nvPr/>
        </p:nvSpPr>
        <p:spPr>
          <a:xfrm>
            <a:off x="4096681" y="3416121"/>
            <a:ext cx="166203" cy="179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2,5"/>
  <p:tag name="CDT_PROT_WIDTH" val="136,063"/>
  <p:tag name="CDT_PROT_HEIGHT" val="76,207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484,75"/>
  <p:tag name="CDT_PROT_WIDTH" val="235,25"/>
  <p:tag name="CDT_PROT_HEIGHT" val="3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317,5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1,375"/>
  <p:tag name="CDT_PROT_WIDTH" val="317,5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575,5001"/>
  <p:tag name="CDT_PROT_WIDTH" val="113,375"/>
  <p:tag name="CDT_PROT_HEIGHT" val="63,500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"/>
  <p:tag name="CDT_PROT_WIDTH" val="204,0945"/>
  <p:tag name="CDT_PROT_HEIGHT" val="374,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57,9528"/>
  <p:tag name="CDT_PROT_WIDTH" val="215,4222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84,75"/>
  <p:tag name="CDT_PROT_WIDTH" val="204,12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heme/theme1.xml><?xml version="1.0" encoding="utf-8"?>
<a:theme xmlns:a="http://schemas.openxmlformats.org/drawingml/2006/main" name="CT_theme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T_theme" id="{16ED78AD-49F8-7741-9B0B-A7A2DECBA062}" vid="{B7543AD1-DE2F-F245-835A-5AE65A6D8E6B}"/>
    </a:ext>
  </a:extLst>
</a:theme>
</file>

<file path=ppt/theme/theme2.xml><?xml version="1.0" encoding="utf-8"?>
<a:theme xmlns:a="http://schemas.openxmlformats.org/drawingml/2006/main" name="RU_theme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U_theme" id="{A88B5B27-18A3-5D4D-AD41-690AE86DEC47}" vid="{8DF0DAFD-53C4-B24D-B2E8-184E68439B4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708</Words>
  <Application>Microsoft Macintosh PowerPoint</Application>
  <PresentationFormat>On-screen Show (4:3)</PresentationFormat>
  <Paragraphs>133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Arial Rounded MT Bold</vt:lpstr>
      <vt:lpstr>Calibri</vt:lpstr>
      <vt:lpstr>Cambria Math</vt:lpstr>
      <vt:lpstr>Chalkduster</vt:lpstr>
      <vt:lpstr>Wingdings</vt:lpstr>
      <vt:lpstr>CT_theme</vt:lpstr>
      <vt:lpstr>RU_theme</vt:lpstr>
      <vt:lpstr>Iterative reconstruction in low dose CT with Artificial Neural Network</vt:lpstr>
      <vt:lpstr>Overview </vt:lpstr>
      <vt:lpstr>Background</vt:lpstr>
      <vt:lpstr>Classification  </vt:lpstr>
      <vt:lpstr>Basic Concept – Algebraic Reconstruction</vt:lpstr>
      <vt:lpstr>Concept</vt:lpstr>
      <vt:lpstr>SIRT</vt:lpstr>
      <vt:lpstr>SIRT</vt:lpstr>
      <vt:lpstr>PowerPoint Presentation</vt:lpstr>
      <vt:lpstr>Other Algebraic Reconstruction Methods </vt:lpstr>
      <vt:lpstr>Advantages</vt:lpstr>
      <vt:lpstr>Advantages</vt:lpstr>
      <vt:lpstr>Disadvantages</vt:lpstr>
      <vt:lpstr>Neural Network</vt:lpstr>
      <vt:lpstr>Reconstruction with CNN</vt:lpstr>
      <vt:lpstr>Conclusion</vt:lpstr>
      <vt:lpstr>FIN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Iterative reconstruction in low dose CT with Artificial Neural Network</dc:title>
  <dc:creator>Harshitha Govindaraju</dc:creator>
  <cp:lastModifiedBy>Harshitha Govindaraju</cp:lastModifiedBy>
  <cp:revision>14</cp:revision>
  <dcterms:created xsi:type="dcterms:W3CDTF">2020-05-01T06:28:25Z</dcterms:created>
  <dcterms:modified xsi:type="dcterms:W3CDTF">2020-05-01T17:44:57Z</dcterms:modified>
</cp:coreProperties>
</file>